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67" r:id="rId3"/>
    <p:sldId id="269" r:id="rId4"/>
    <p:sldId id="270" r:id="rId5"/>
    <p:sldId id="279" r:id="rId6"/>
    <p:sldId id="277" r:id="rId7"/>
    <p:sldId id="276" r:id="rId8"/>
    <p:sldId id="271" r:id="rId9"/>
    <p:sldId id="272" r:id="rId10"/>
    <p:sldId id="278" r:id="rId11"/>
    <p:sldId id="273" r:id="rId12"/>
    <p:sldId id="274"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69"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9C5-1ADF-4C33-8838-56EC44465E4B}" type="datetimeFigureOut">
              <a:rPr lang="uk-UA" smtClean="0"/>
              <a:pPr/>
              <a:t>10.02.2026</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E1B23-0A81-402F-9F12-66BDBA064595}" type="slidenum">
              <a:rPr lang="uk-UA" smtClean="0"/>
              <a:pPr/>
              <a:t>‹#›</a:t>
            </a:fld>
            <a:endParaRPr lang="uk-UA"/>
          </a:p>
        </p:txBody>
      </p:sp>
    </p:spTree>
    <p:extLst>
      <p:ext uri="{BB962C8B-B14F-4D97-AF65-F5344CB8AC3E}">
        <p14:creationId xmlns="" xmlns:p14="http://schemas.microsoft.com/office/powerpoint/2010/main" val="214749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26EFF6C7-EED1-4756-BE28-E4C16FF8CBA4}"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256328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8443A4D-A11C-4C81-98F6-7206C065B9D8}"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337229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F6D1F4DB-4F57-47AE-A2F2-99C30F01DD9E}"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33339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8DC1A1CD-BE83-4D89-BF66-CB45624B2D3D}"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51514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D755C878-CA62-4768-836A-C8DBC34EE665}"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85317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947E915-1DD3-426D-B257-A8E3013E5971}"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454874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F72190F3-D991-44A4-9A2A-A520FA036E73}"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60462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DEEF589-73B5-4D1D-9960-1C7A3AEBC7EB}"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07903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F381A9AF-60E6-485F-91BF-7E73AA75455B}"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422049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698CA139-FDEA-44CC-8233-AAEEDC74F1CC}" type="datetime1">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359519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81EFA0A-9948-4016-9F16-5FB3298EFD77}" type="datetime1">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39807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0DE9DE13-7233-4678-B1E2-9247AC80529A}" type="datetime1">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328127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8AE5574-57FB-47D2-B4D3-1BE863074056}" type="datetime1">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23190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EA95C-EA21-4519-9E07-F3231F0A1D5C}" type="datetime1">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45723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6B07EE75-6C0F-46EF-825E-01AA0BA2FE3B}" type="datetime1">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73270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4CB21EB-B4EB-488F-A388-95B8EF634FB0}" type="datetime1">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239746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8D7EC2-7B6F-4433-9889-DF610E395267}" type="datetime1">
              <a:rPr lang="en-US" smtClean="0"/>
              <a:pPr/>
              <a:t>2/10/2026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2203414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3"/>
          <p:cNvSpPr>
            <a:spLocks noGrp="1"/>
          </p:cNvSpPr>
          <p:nvPr>
            <p:ph type="subTitle" idx="1"/>
          </p:nvPr>
        </p:nvSpPr>
        <p:spPr/>
        <p:txBody>
          <a:bodyPr/>
          <a:lstStyle/>
          <a:p>
            <a:endParaRPr lang="uk-UA"/>
          </a:p>
        </p:txBody>
      </p:sp>
      <p:pic>
        <p:nvPicPr>
          <p:cNvPr id="3" name="Рисунок 2"/>
          <p:cNvPicPr>
            <a:picLocks noChangeAspect="1"/>
          </p:cNvPicPr>
          <p:nvPr/>
        </p:nvPicPr>
        <p:blipFill>
          <a:blip r:embed="rId2" cstate="print"/>
          <a:stretch>
            <a:fillRect/>
          </a:stretch>
        </p:blipFill>
        <p:spPr>
          <a:xfrm>
            <a:off x="2931" y="-56820"/>
            <a:ext cx="9141069" cy="6914819"/>
          </a:xfrm>
          <a:prstGeom prst="rect">
            <a:avLst/>
          </a:prstGeom>
        </p:spPr>
      </p:pic>
      <p:sp>
        <p:nvSpPr>
          <p:cNvPr id="2" name="Прямокутник 1"/>
          <p:cNvSpPr/>
          <p:nvPr/>
        </p:nvSpPr>
        <p:spPr>
          <a:xfrm>
            <a:off x="762000" y="1905000"/>
            <a:ext cx="8001000" cy="1754326"/>
          </a:xfrm>
          <a:prstGeom prst="rect">
            <a:avLst/>
          </a:prstGeom>
        </p:spPr>
        <p:txBody>
          <a:bodyPr wrap="square">
            <a:spAutoFit/>
          </a:bodyPr>
          <a:lstStyle/>
          <a:p>
            <a:pPr algn="ctr"/>
            <a:r>
              <a:rPr lang="ru-RU" sz="3600" b="1" dirty="0" err="1">
                <a:solidFill>
                  <a:srgbClr val="FFFF00"/>
                </a:solidFill>
                <a:latin typeface="Arial" panose="020B0604020202020204" pitchFamily="34" charset="0"/>
                <a:cs typeface="Arial" panose="020B0604020202020204" pitchFamily="34" charset="0"/>
              </a:rPr>
              <a:t>Стратегічний</a:t>
            </a:r>
            <a:r>
              <a:rPr lang="ru-RU" sz="3600" b="1" dirty="0">
                <a:solidFill>
                  <a:srgbClr val="FFFF00"/>
                </a:solidFill>
                <a:latin typeface="Arial" panose="020B0604020202020204" pitchFamily="34" charset="0"/>
                <a:cs typeface="Arial" panose="020B0604020202020204" pitchFamily="34" charset="0"/>
              </a:rPr>
              <a:t> план </a:t>
            </a:r>
            <a:r>
              <a:rPr lang="ru-RU" sz="3600" b="1" dirty="0" err="1">
                <a:solidFill>
                  <a:srgbClr val="FFFF00"/>
                </a:solidFill>
                <a:latin typeface="Arial" panose="020B0604020202020204" pitchFamily="34" charset="0"/>
                <a:cs typeface="Arial" panose="020B0604020202020204" pitchFamily="34" charset="0"/>
              </a:rPr>
              <a:t>розвитку</a:t>
            </a:r>
            <a:r>
              <a:rPr lang="ru-RU" sz="3600" b="1" dirty="0">
                <a:solidFill>
                  <a:srgbClr val="FFFF00"/>
                </a:solidFill>
                <a:latin typeface="Arial" panose="020B0604020202020204" pitchFamily="34" charset="0"/>
                <a:cs typeface="Arial" panose="020B0604020202020204" pitchFamily="34" charset="0"/>
              </a:rPr>
              <a:t> кафедри лісового господарства на </a:t>
            </a:r>
            <a:r>
              <a:rPr lang="ru-RU" sz="3600" b="1" dirty="0" smtClean="0">
                <a:solidFill>
                  <a:srgbClr val="FFFF00"/>
                </a:solidFill>
                <a:latin typeface="Arial" panose="020B0604020202020204" pitchFamily="34" charset="0"/>
                <a:cs typeface="Arial" panose="020B0604020202020204" pitchFamily="34" charset="0"/>
              </a:rPr>
              <a:t>2025-2026 </a:t>
            </a:r>
            <a:r>
              <a:rPr lang="ru-RU" sz="3600" b="1" dirty="0" err="1">
                <a:solidFill>
                  <a:srgbClr val="FFFF00"/>
                </a:solidFill>
                <a:latin typeface="Arial" panose="020B0604020202020204" pitchFamily="34" charset="0"/>
                <a:cs typeface="Arial" panose="020B0604020202020204" pitchFamily="34" charset="0"/>
              </a:rPr>
              <a:t>рр</a:t>
            </a:r>
            <a:r>
              <a:rPr lang="ru-RU" sz="3600" b="1" dirty="0">
                <a:solidFill>
                  <a:srgbClr val="FFFF00"/>
                </a:solidFill>
                <a:latin typeface="Arial" panose="020B0604020202020204" pitchFamily="34" charset="0"/>
                <a:cs typeface="Arial" panose="020B0604020202020204" pitchFamily="34" charset="0"/>
              </a:rPr>
              <a:t>.</a:t>
            </a:r>
            <a:endParaRPr lang="uk-UA" sz="3600" b="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1987"/>
            <a:ext cx="7772400" cy="1600200"/>
          </a:xfrm>
        </p:spPr>
        <p:txBody>
          <a:bodyPr>
            <a:noAutofit/>
          </a:bodyPr>
          <a:lstStyle/>
          <a:p>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1. </a:t>
            </a:r>
            <a:r>
              <a:rPr lang="ru-RU" sz="2000" dirty="0" err="1" smtClean="0">
                <a:solidFill>
                  <a:schemeClr val="tx1"/>
                </a:solidFill>
                <a:latin typeface="Arial" panose="020B0604020202020204" pitchFamily="34" charset="0"/>
                <a:cs typeface="Arial" panose="020B0604020202020204" pitchFamily="34" charset="0"/>
              </a:rPr>
              <a:t>Підтримка</a:t>
            </a:r>
            <a:r>
              <a:rPr lang="ru-RU" sz="2000" dirty="0" smtClean="0">
                <a:solidFill>
                  <a:schemeClr val="tx1"/>
                </a:solidFill>
                <a:latin typeface="Arial" panose="020B0604020202020204" pitchFamily="34" charset="0"/>
                <a:cs typeface="Arial" panose="020B0604020202020204" pitchFamily="34" charset="0"/>
              </a:rPr>
              <a:t> лісових насаджень в НДЛГ </a:t>
            </a:r>
            <a:r>
              <a:rPr lang="ru-RU" sz="2000" dirty="0">
                <a:solidFill>
                  <a:schemeClr val="tx1"/>
                </a:solidFill>
                <a:latin typeface="Arial" panose="020B0604020202020204" pitchFamily="34" charset="0"/>
                <a:cs typeface="Arial" panose="020B0604020202020204" pitchFamily="34" charset="0"/>
              </a:rPr>
              <a:t>Білоцерківського НАУ</a:t>
            </a:r>
            <a:r>
              <a:rPr lang="ru-RU" sz="2000" dirty="0" smtClean="0">
                <a:solidFill>
                  <a:schemeClr val="tx1"/>
                </a:solidFill>
                <a:latin typeface="Arial" panose="020B0604020202020204" pitchFamily="34" charset="0"/>
                <a:cs typeface="Arial" panose="020B0604020202020204" pitchFamily="34" charset="0"/>
              </a:rPr>
              <a:t> у належному </a:t>
            </a:r>
            <a:r>
              <a:rPr lang="ru-RU" sz="2000" dirty="0" err="1" smtClean="0">
                <a:solidFill>
                  <a:schemeClr val="tx1"/>
                </a:solidFill>
                <a:latin typeface="Arial" panose="020B0604020202020204" pitchFamily="34" charset="0"/>
                <a:cs typeface="Arial" panose="020B0604020202020204" pitchFamily="34" charset="0"/>
              </a:rPr>
              <a:t>санітарному</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стані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розчищення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квартальних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просік</a:t>
            </a:r>
            <a:r>
              <a:rPr lang="ru-RU" sz="2000" dirty="0" smtClean="0">
                <a:solidFill>
                  <a:schemeClr val="tx1"/>
                </a:solidFill>
                <a:latin typeface="Arial" panose="020B0604020202020204" pitchFamily="34" charset="0"/>
                <a:cs typeface="Arial" panose="020B0604020202020204" pitchFamily="34" charset="0"/>
              </a:rPr>
              <a:t> та </a:t>
            </a:r>
            <a:r>
              <a:rPr lang="ru-RU" sz="2000" dirty="0" err="1" smtClean="0">
                <a:solidFill>
                  <a:schemeClr val="tx1"/>
                </a:solidFill>
                <a:latin typeface="Arial" panose="020B0604020202020204" pitchFamily="34" charset="0"/>
                <a:cs typeface="Arial" panose="020B0604020202020204" pitchFamily="34" charset="0"/>
              </a:rPr>
              <a:t>доріг</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заміна</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квартальних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стовпів</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відводи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ділянок</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під</a:t>
            </a:r>
            <a:r>
              <a:rPr lang="ru-RU" sz="2000" dirty="0" smtClean="0">
                <a:solidFill>
                  <a:schemeClr val="tx1"/>
                </a:solidFill>
                <a:latin typeface="Arial" panose="020B0604020202020204" pitchFamily="34" charset="0"/>
                <a:cs typeface="Arial" panose="020B0604020202020204" pitchFamily="34" charset="0"/>
              </a:rPr>
              <a:t> рубки формування та </a:t>
            </a:r>
            <a:r>
              <a:rPr lang="ru-RU" sz="2000" dirty="0" err="1" smtClean="0">
                <a:solidFill>
                  <a:schemeClr val="tx1"/>
                </a:solidFill>
                <a:latin typeface="Arial" panose="020B0604020202020204" pitchFamily="34" charset="0"/>
                <a:cs typeface="Arial" panose="020B0604020202020204" pitchFamily="34" charset="0"/>
              </a:rPr>
              <a:t>оздоровлення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лісів</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прибирання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захаращеності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 </a:t>
            </a:r>
            <a:r>
              <a:rPr lang="ru-RU" sz="2000" dirty="0" err="1" smtClean="0">
                <a:solidFill>
                  <a:schemeClr val="tx1"/>
                </a:solidFill>
                <a:latin typeface="Arial" panose="020B0604020202020204" pitchFamily="34" charset="0"/>
                <a:cs typeface="Arial" panose="020B0604020202020204" pitchFamily="34" charset="0"/>
              </a:rPr>
              <a:t>оновлення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наглядної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агітації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банери</a:t>
            </a:r>
            <a:r>
              <a:rPr lang="ru-RU" sz="2000" dirty="0" smtClean="0">
                <a:solidFill>
                  <a:schemeClr val="tx1"/>
                </a:solidFill>
                <a:latin typeface="Arial" panose="020B0604020202020204" pitchFamily="34" charset="0"/>
                <a:cs typeface="Arial" panose="020B0604020202020204" pitchFamily="34" charset="0"/>
              </a:rPr>
              <a:t>, аншлаги </a:t>
            </a:r>
            <a:r>
              <a:rPr lang="ru-RU" sz="2000" dirty="0" err="1" smtClean="0">
                <a:solidFill>
                  <a:schemeClr val="tx1"/>
                </a:solidFill>
                <a:latin typeface="Arial" panose="020B0604020202020204" pitchFamily="34" charset="0"/>
                <a:cs typeface="Arial" panose="020B0604020202020204" pitchFamily="34" charset="0"/>
              </a:rPr>
              <a:t>тощо</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2. Отримання </a:t>
            </a:r>
            <a:r>
              <a:rPr lang="ru-RU" sz="2000" dirty="0" err="1">
                <a:solidFill>
                  <a:schemeClr val="tx1"/>
                </a:solidFill>
                <a:latin typeface="Arial" panose="020B0604020202020204" pitchFamily="34" charset="0"/>
                <a:cs typeface="Arial" panose="020B0604020202020204" pitchFamily="34" charset="0"/>
              </a:rPr>
              <a:t>деревини</a:t>
            </a:r>
            <a:r>
              <a:rPr lang="ru-RU" sz="2000" dirty="0">
                <a:solidFill>
                  <a:schemeClr val="tx1"/>
                </a:solidFill>
                <a:latin typeface="Arial" panose="020B0604020202020204" pitchFamily="34" charset="0"/>
                <a:cs typeface="Arial" panose="020B0604020202020204" pitchFamily="34" charset="0"/>
              </a:rPr>
              <a:t> для потреб </a:t>
            </a:r>
            <a:r>
              <a:rPr lang="ru-RU" sz="2000" dirty="0" err="1">
                <a:solidFill>
                  <a:schemeClr val="tx1"/>
                </a:solidFill>
                <a:latin typeface="Arial" panose="020B0604020202020204" pitchFamily="34" charset="0"/>
                <a:cs typeface="Arial" panose="020B0604020202020204" pitchFamily="34" charset="0"/>
              </a:rPr>
              <a:t>університету</a:t>
            </a:r>
            <a:r>
              <a:rPr lang="ru-RU" sz="2000" dirty="0">
                <a:solidFill>
                  <a:schemeClr val="tx1"/>
                </a:solidFill>
                <a:latin typeface="Arial" panose="020B0604020202020204" pitchFamily="34" charset="0"/>
                <a:cs typeface="Arial" panose="020B0604020202020204" pitchFamily="34" charset="0"/>
              </a:rPr>
              <a:t> з НДЛГ Білоцерківського НАУ.</a:t>
            </a: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10</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609599" y="424934"/>
            <a:ext cx="7772401" cy="523220"/>
          </a:xfrm>
          <a:prstGeom prst="rect">
            <a:avLst/>
          </a:prstGeom>
        </p:spPr>
        <p:txBody>
          <a:bodyPr wrap="square">
            <a:spAutoFit/>
          </a:bodyPr>
          <a:lstStyle/>
          <a:p>
            <a:r>
              <a:rPr lang="uk-UA" sz="2800" b="1" dirty="0" smtClean="0">
                <a:solidFill>
                  <a:srgbClr val="FF0000"/>
                </a:solidFill>
                <a:latin typeface="Arial" panose="020B0604020202020204" pitchFamily="34" charset="0"/>
                <a:cs typeface="Arial" panose="020B0604020202020204" pitchFamily="34" charset="0"/>
              </a:rPr>
              <a:t>6. </a:t>
            </a:r>
            <a:r>
              <a:rPr lang="uk-UA" sz="2800" b="1" dirty="0">
                <a:solidFill>
                  <a:srgbClr val="FF0000"/>
                </a:solidFill>
                <a:latin typeface="Arial" panose="020B0604020202020204" pitchFamily="34" charset="0"/>
                <a:cs typeface="Arial" panose="020B0604020202020204" pitchFamily="34" charset="0"/>
              </a:rPr>
              <a:t>Оновлення матеріально-технічної бази</a:t>
            </a:r>
          </a:p>
        </p:txBody>
      </p:sp>
      <p:pic>
        <p:nvPicPr>
          <p:cNvPr id="3" name="Рисунок 2"/>
          <p:cNvPicPr>
            <a:picLocks noChangeAspect="1"/>
          </p:cNvPicPr>
          <p:nvPr/>
        </p:nvPicPr>
        <p:blipFill>
          <a:blip r:embed="rId2" cstate="print"/>
          <a:stretch>
            <a:fillRect/>
          </a:stretch>
        </p:blipFill>
        <p:spPr>
          <a:xfrm>
            <a:off x="228600" y="4116729"/>
            <a:ext cx="3505200" cy="2585085"/>
          </a:xfrm>
          <a:prstGeom prst="rect">
            <a:avLst/>
          </a:prstGeom>
        </p:spPr>
      </p:pic>
      <p:pic>
        <p:nvPicPr>
          <p:cNvPr id="7" name="Рисунок 6"/>
          <p:cNvPicPr>
            <a:picLocks noChangeAspect="1"/>
          </p:cNvPicPr>
          <p:nvPr/>
        </p:nvPicPr>
        <p:blipFill>
          <a:blip r:embed="rId3" cstate="print"/>
          <a:stretch>
            <a:fillRect/>
          </a:stretch>
        </p:blipFill>
        <p:spPr>
          <a:xfrm>
            <a:off x="4191000" y="4122590"/>
            <a:ext cx="3810000" cy="2506809"/>
          </a:xfrm>
          <a:prstGeom prst="rect">
            <a:avLst/>
          </a:prstGeom>
        </p:spPr>
      </p:pic>
    </p:spTree>
    <p:extLst>
      <p:ext uri="{BB962C8B-B14F-4D97-AF65-F5344CB8AC3E}">
        <p14:creationId xmlns="" xmlns:p14="http://schemas.microsoft.com/office/powerpoint/2010/main" val="1933899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1987"/>
            <a:ext cx="8174162" cy="1600200"/>
          </a:xfrm>
        </p:spPr>
        <p:txBody>
          <a:bodyPr>
            <a:noAutofit/>
          </a:bodyPr>
          <a:lstStyle/>
          <a:p>
            <a:r>
              <a:rPr lang="ru-RU" sz="2000" dirty="0" smtClean="0">
                <a:solidFill>
                  <a:schemeClr val="tx1"/>
                </a:solidFill>
                <a:latin typeface="Arial" panose="020B0604020202020204" pitchFamily="34" charset="0"/>
                <a:cs typeface="Arial" panose="020B0604020202020204" pitchFamily="34" charset="0"/>
              </a:rPr>
              <a:t>	Левандовська Світлана, Кімейчук Іван, Пенькова Світлана – опанування французької мови</a:t>
            </a:r>
            <a:r>
              <a:rPr lang="en-US" sz="2000" dirty="0" smtClean="0">
                <a:solidFill>
                  <a:schemeClr val="tx1"/>
                </a:solidFill>
                <a:latin typeface="Arial" panose="020B0604020202020204" pitchFamily="34" charset="0"/>
                <a:cs typeface="Arial" panose="020B0604020202020204" pitchFamily="34" charset="0"/>
              </a:rPr>
              <a:t> </a:t>
            </a:r>
            <a:r>
              <a:rPr lang="uk-UA" sz="2000" dirty="0" smtClean="0">
                <a:solidFill>
                  <a:schemeClr val="tx1"/>
                </a:solidFill>
                <a:latin typeface="Arial" panose="020B0604020202020204" pitchFamily="34" charset="0"/>
                <a:cs typeface="Arial" panose="020B0604020202020204" pitchFamily="34" charset="0"/>
              </a:rPr>
              <a:t>за програмаю </a:t>
            </a:r>
            <a:r>
              <a:rPr lang="en-US" sz="2000" dirty="0" smtClean="0">
                <a:solidFill>
                  <a:schemeClr val="tx1"/>
                </a:solidFill>
                <a:latin typeface="Arial" panose="020B0604020202020204" pitchFamily="34" charset="0"/>
                <a:cs typeface="Arial" panose="020B0604020202020204" pitchFamily="34" charset="0"/>
              </a:rPr>
              <a:t>FEFU </a:t>
            </a:r>
            <a:r>
              <a:rPr lang="uk-UA" sz="2000" dirty="0" smtClean="0">
                <a:solidFill>
                  <a:schemeClr val="tx1"/>
                </a:solidFill>
                <a:latin typeface="Arial" panose="020B0604020202020204" pitchFamily="34" charset="0"/>
                <a:cs typeface="Arial" panose="020B0604020202020204" pitchFamily="34" charset="0"/>
              </a:rPr>
              <a:t>та </a:t>
            </a:r>
            <a:r>
              <a:rPr lang="en-US" sz="2000" dirty="0" smtClean="0">
                <a:solidFill>
                  <a:schemeClr val="tx1"/>
                </a:solidFill>
                <a:latin typeface="Arial" panose="020B0604020202020204" pitchFamily="34" charset="0"/>
                <a:cs typeface="Arial" panose="020B0604020202020204" pitchFamily="34" charset="0"/>
              </a:rPr>
              <a:t>FLE </a:t>
            </a:r>
            <a:r>
              <a:rPr lang="uk-UA" sz="2000" dirty="0" smtClean="0">
                <a:solidFill>
                  <a:schemeClr val="tx1"/>
                </a:solidFill>
                <a:latin typeface="Arial" panose="020B0604020202020204" pitchFamily="34" charset="0"/>
                <a:cs typeface="Arial" panose="020B0604020202020204" pitchFamily="34" charset="0"/>
              </a:rPr>
              <a:t>в дистанційному режимі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Пошук</a:t>
            </a:r>
            <a:r>
              <a:rPr lang="ru-RU" sz="2000" dirty="0">
                <a:solidFill>
                  <a:schemeClr val="tx1"/>
                </a:solidFill>
                <a:latin typeface="Arial" panose="020B0604020202020204" pitchFamily="34" charset="0"/>
                <a:cs typeface="Arial" panose="020B0604020202020204" pitchFamily="34" charset="0"/>
              </a:rPr>
              <a:t> онлайн-курсів з англійської мови, </a:t>
            </a:r>
            <a:r>
              <a:rPr lang="ru-RU" sz="2000" dirty="0" err="1" smtClean="0">
                <a:solidFill>
                  <a:schemeClr val="tx1"/>
                </a:solidFill>
                <a:latin typeface="Arial" panose="020B0604020202020204" pitchFamily="34" charset="0"/>
                <a:cs typeface="Arial" panose="020B0604020202020204" pitchFamily="34" charset="0"/>
              </a:rPr>
              <a:t>спеціалізованих</a:t>
            </a: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на </a:t>
            </a:r>
            <a:r>
              <a:rPr lang="ru-RU" sz="2000" dirty="0" err="1">
                <a:solidFill>
                  <a:schemeClr val="tx1"/>
                </a:solidFill>
                <a:latin typeface="Arial" panose="020B0604020202020204" pitchFamily="34" charset="0"/>
                <a:cs typeface="Arial" panose="020B0604020202020204" pitchFamily="34" charset="0"/>
              </a:rPr>
              <a:t>лісовому</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господарстві</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t>
            </a:r>
            <a:r>
              <a:rPr lang="ru-RU" sz="2000" dirty="0" smtClean="0">
                <a:solidFill>
                  <a:schemeClr val="tx1"/>
                </a:solidFill>
                <a:latin typeface="Arial" panose="020B0604020202020204" pitchFamily="34" charset="0"/>
                <a:cs typeface="Arial" panose="020B0604020202020204" pitchFamily="34" charset="0"/>
              </a:rPr>
              <a:t>Участь у </a:t>
            </a:r>
            <a:r>
              <a:rPr lang="ru-RU" sz="2000" dirty="0" err="1" smtClean="0">
                <a:solidFill>
                  <a:schemeClr val="tx1"/>
                </a:solidFill>
                <a:latin typeface="Arial" panose="020B0604020202020204" pitchFamily="34" charset="0"/>
                <a:cs typeface="Arial" panose="020B0604020202020204" pitchFamily="34" charset="0"/>
              </a:rPr>
              <a:t>тренінгах</a:t>
            </a: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та </a:t>
            </a:r>
            <a:r>
              <a:rPr lang="ru-RU" sz="2000" dirty="0" err="1" smtClean="0">
                <a:solidFill>
                  <a:schemeClr val="tx1"/>
                </a:solidFill>
                <a:latin typeface="Arial" panose="020B0604020202020204" pitchFamily="34" charset="0"/>
                <a:cs typeface="Arial" panose="020B0604020202020204" pitchFamily="34" charset="0"/>
              </a:rPr>
              <a:t>семінарах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викладачів</a:t>
            </a:r>
            <a:r>
              <a:rPr lang="ru-RU" sz="2000" dirty="0" smtClean="0">
                <a:solidFill>
                  <a:schemeClr val="tx1"/>
                </a:solidFill>
                <a:latin typeface="Arial" panose="020B0604020202020204" pitchFamily="34" charset="0"/>
                <a:cs typeface="Arial" panose="020B0604020202020204" pitchFamily="34" charset="0"/>
              </a:rPr>
              <a:t> кафедри </a:t>
            </a:r>
            <a:r>
              <a:rPr lang="ru-RU" sz="2000" dirty="0" err="1" smtClean="0">
                <a:solidFill>
                  <a:schemeClr val="tx1"/>
                </a:solidFill>
                <a:latin typeface="Arial" panose="020B0604020202020204" pitchFamily="34" charset="0"/>
                <a:cs typeface="Arial" panose="020B0604020202020204" pitchFamily="34" charset="0"/>
              </a:rPr>
              <a:t>щодо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підвищення</a:t>
            </a:r>
            <a:r>
              <a:rPr lang="ru-RU" sz="2000" dirty="0" smtClean="0">
                <a:solidFill>
                  <a:schemeClr val="tx1"/>
                </a:solidFill>
                <a:latin typeface="Arial" panose="020B0604020202020204" pitchFamily="34" charset="0"/>
                <a:cs typeface="Arial" panose="020B0604020202020204" pitchFamily="34" charset="0"/>
              </a:rPr>
              <a:t> знання </a:t>
            </a:r>
            <a:r>
              <a:rPr lang="ru-RU" sz="2000" dirty="0">
                <a:solidFill>
                  <a:schemeClr val="tx1"/>
                </a:solidFill>
                <a:latin typeface="Arial" panose="020B0604020202020204" pitchFamily="34" charset="0"/>
                <a:cs typeface="Arial" panose="020B0604020202020204" pitchFamily="34" charset="0"/>
              </a:rPr>
              <a:t>англійської мови</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11</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609599" y="424934"/>
            <a:ext cx="7772401" cy="523220"/>
          </a:xfrm>
          <a:prstGeom prst="rect">
            <a:avLst/>
          </a:prstGeom>
        </p:spPr>
        <p:txBody>
          <a:bodyPr wrap="square">
            <a:spAutoFit/>
          </a:bodyPr>
          <a:lstStyle/>
          <a:p>
            <a:pPr algn="ctr"/>
            <a:r>
              <a:rPr lang="uk-UA" sz="2800" b="1" dirty="0" smtClean="0">
                <a:solidFill>
                  <a:srgbClr val="FF0000"/>
                </a:solidFill>
                <a:latin typeface="Arial" panose="020B0604020202020204" pitchFamily="34" charset="0"/>
                <a:cs typeface="Arial" panose="020B0604020202020204" pitchFamily="34" charset="0"/>
              </a:rPr>
              <a:t>7. </a:t>
            </a:r>
            <a:r>
              <a:rPr lang="uk-UA" sz="2800" b="1" dirty="0">
                <a:solidFill>
                  <a:srgbClr val="FF0000"/>
                </a:solidFill>
                <a:latin typeface="Arial" panose="020B0604020202020204" pitchFamily="34" charset="0"/>
                <a:cs typeface="Arial" panose="020B0604020202020204" pitchFamily="34" charset="0"/>
              </a:rPr>
              <a:t>Знання англійської мови </a:t>
            </a:r>
          </a:p>
        </p:txBody>
      </p:sp>
      <p:pic>
        <p:nvPicPr>
          <p:cNvPr id="3" name="Рисунок 2"/>
          <p:cNvPicPr>
            <a:picLocks noChangeAspect="1"/>
          </p:cNvPicPr>
          <p:nvPr/>
        </p:nvPicPr>
        <p:blipFill>
          <a:blip r:embed="rId2" cstate="print"/>
          <a:stretch>
            <a:fillRect/>
          </a:stretch>
        </p:blipFill>
        <p:spPr>
          <a:xfrm>
            <a:off x="4953000" y="4876800"/>
            <a:ext cx="3152775" cy="1447800"/>
          </a:xfrm>
          <a:prstGeom prst="rect">
            <a:avLst/>
          </a:prstGeom>
        </p:spPr>
      </p:pic>
      <p:pic>
        <p:nvPicPr>
          <p:cNvPr id="4" name="Рисунок 3"/>
          <p:cNvPicPr>
            <a:picLocks noChangeAspect="1"/>
          </p:cNvPicPr>
          <p:nvPr/>
        </p:nvPicPr>
        <p:blipFill>
          <a:blip r:embed="rId3" cstate="print"/>
          <a:stretch>
            <a:fillRect/>
          </a:stretch>
        </p:blipFill>
        <p:spPr>
          <a:xfrm>
            <a:off x="2286000" y="4038600"/>
            <a:ext cx="2381250" cy="2381250"/>
          </a:xfrm>
          <a:prstGeom prst="rect">
            <a:avLst/>
          </a:prstGeom>
        </p:spPr>
      </p:pic>
      <p:pic>
        <p:nvPicPr>
          <p:cNvPr id="7" name="Рисунок 6"/>
          <p:cNvPicPr>
            <a:picLocks noChangeAspect="1"/>
          </p:cNvPicPr>
          <p:nvPr/>
        </p:nvPicPr>
        <p:blipFill>
          <a:blip r:embed="rId4" cstate="print"/>
          <a:stretch>
            <a:fillRect/>
          </a:stretch>
        </p:blipFill>
        <p:spPr>
          <a:xfrm>
            <a:off x="76200" y="5055333"/>
            <a:ext cx="2381250" cy="1428750"/>
          </a:xfrm>
          <a:prstGeom prst="rect">
            <a:avLst/>
          </a:prstGeom>
        </p:spPr>
      </p:pic>
    </p:spTree>
    <p:extLst>
      <p:ext uri="{BB962C8B-B14F-4D97-AF65-F5344CB8AC3E}">
        <p14:creationId xmlns="" xmlns:p14="http://schemas.microsoft.com/office/powerpoint/2010/main" val="567203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p:txBody>
          <a:bodyPr/>
          <a:lstStyle/>
          <a:p>
            <a:fld id="{A483448D-3A78-4528-A469-B745A65DA480}" type="slidenum">
              <a:rPr lang="en-US" smtClean="0"/>
              <a:pPr/>
              <a:t>12</a:t>
            </a:fld>
            <a:endParaRPr lang="en-US"/>
          </a:p>
        </p:txBody>
      </p:sp>
      <p:pic>
        <p:nvPicPr>
          <p:cNvPr id="6" name="Рисунок 5"/>
          <p:cNvPicPr>
            <a:picLocks noChangeAspect="1"/>
          </p:cNvPicPr>
          <p:nvPr/>
        </p:nvPicPr>
        <p:blipFill>
          <a:blip r:embed="rId2" cstate="print"/>
          <a:stretch>
            <a:fillRect/>
          </a:stretch>
        </p:blipFill>
        <p:spPr>
          <a:xfrm>
            <a:off x="14654" y="76200"/>
            <a:ext cx="9129346" cy="6781800"/>
          </a:xfrm>
          <a:prstGeom prst="rect">
            <a:avLst/>
          </a:prstGeom>
        </p:spPr>
      </p:pic>
    </p:spTree>
    <p:extLst>
      <p:ext uri="{BB962C8B-B14F-4D97-AF65-F5344CB8AC3E}">
        <p14:creationId xmlns="" xmlns:p14="http://schemas.microsoft.com/office/powerpoint/2010/main" val="148509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Місце для вмісту 2"/>
          <p:cNvSpPr>
            <a:spLocks noGrp="1"/>
          </p:cNvSpPr>
          <p:nvPr>
            <p:ph idx="1"/>
          </p:nvPr>
        </p:nvSpPr>
        <p:spPr/>
        <p:txBody>
          <a:bodyPr/>
          <a:lstStyle/>
          <a:p>
            <a:endParaRPr lang="uk-UA"/>
          </a:p>
        </p:txBody>
      </p:sp>
      <p:pic>
        <p:nvPicPr>
          <p:cNvPr id="5" name="Рисунок 4"/>
          <p:cNvPicPr>
            <a:picLocks noChangeAspect="1"/>
          </p:cNvPicPr>
          <p:nvPr/>
        </p:nvPicPr>
        <p:blipFill rotWithShape="1">
          <a:blip r:embed="rId2" cstate="print"/>
          <a:srcRect l="24583" t="22994" r="24167" b="9845"/>
          <a:stretch/>
        </p:blipFill>
        <p:spPr>
          <a:xfrm>
            <a:off x="0" y="0"/>
            <a:ext cx="9144000" cy="6858000"/>
          </a:xfrm>
          <a:prstGeom prst="rect">
            <a:avLst/>
          </a:prstGeom>
        </p:spPr>
      </p:pic>
      <p:sp>
        <p:nvSpPr>
          <p:cNvPr id="9" name="Місце для номера слайда 8"/>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2</a:t>
            </a:fld>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19567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uk-UA"/>
          </a:p>
        </p:txBody>
      </p:sp>
      <p:sp>
        <p:nvSpPr>
          <p:cNvPr id="4" name="Прямокутник 3"/>
          <p:cNvSpPr/>
          <p:nvPr/>
        </p:nvSpPr>
        <p:spPr>
          <a:xfrm>
            <a:off x="1981200" y="457200"/>
            <a:ext cx="6099637" cy="461665"/>
          </a:xfrm>
          <a:prstGeom prst="rect">
            <a:avLst/>
          </a:prstGeom>
        </p:spPr>
        <p:txBody>
          <a:bodyPr wrap="square">
            <a:spAutoFit/>
          </a:bodyPr>
          <a:lstStyle/>
          <a:p>
            <a:r>
              <a:rPr lang="uk-UA" sz="2400" b="1" dirty="0">
                <a:solidFill>
                  <a:srgbClr val="FF0000"/>
                </a:solidFill>
                <a:latin typeface="Arial" panose="020B0604020202020204" pitchFamily="34" charset="0"/>
                <a:ea typeface="Calibri" panose="020F0502020204030204" pitchFamily="34" charset="0"/>
                <a:cs typeface="Arial" panose="020B0604020202020204" pitchFamily="34" charset="0"/>
              </a:rPr>
              <a:t>2. Профорієнтаційна робота</a:t>
            </a:r>
            <a:endParaRPr lang="uk-UA" sz="2400" dirty="0">
              <a:solidFill>
                <a:srgbClr val="FF0000"/>
              </a:solidFill>
              <a:latin typeface="Arial" panose="020B0604020202020204" pitchFamily="34" charset="0"/>
              <a:cs typeface="Arial" panose="020B0604020202020204" pitchFamily="34" charset="0"/>
            </a:endParaRPr>
          </a:p>
        </p:txBody>
      </p:sp>
      <p:sp>
        <p:nvSpPr>
          <p:cNvPr id="5" name="Прямокутник 4"/>
          <p:cNvSpPr/>
          <p:nvPr/>
        </p:nvSpPr>
        <p:spPr>
          <a:xfrm>
            <a:off x="448408" y="1139487"/>
            <a:ext cx="8686800" cy="5078313"/>
          </a:xfrm>
          <a:prstGeom prst="rect">
            <a:avLst/>
          </a:prstGeom>
        </p:spPr>
        <p:txBody>
          <a:bodyPr wrap="square">
            <a:spAutoFit/>
          </a:bodyPr>
          <a:lstStyle/>
          <a:p>
            <a:pPr algn="just"/>
            <a:r>
              <a:rPr lang="uk-UA" dirty="0" smtClean="0">
                <a:latin typeface="Arial" panose="020B0604020202020204" pitchFamily="34" charset="0"/>
                <a:cs typeface="Arial" panose="020B0604020202020204" pitchFamily="34" charset="0"/>
              </a:rPr>
              <a:t>         Планується </a:t>
            </a:r>
            <a:r>
              <a:rPr lang="uk-UA" dirty="0">
                <a:latin typeface="Arial" panose="020B0604020202020204" pitchFamily="34" charset="0"/>
                <a:cs typeface="Arial" panose="020B0604020202020204" pitchFamily="34" charset="0"/>
              </a:rPr>
              <a:t>провести таку профорієнтаційну роботу: участь у проведенні «Днів відкритих дверей» та організація і розвиток співпраці з навчальними закладами, коледжами щодо вступу в </a:t>
            </a:r>
            <a:r>
              <a:rPr lang="uk-UA" dirty="0" smtClean="0">
                <a:latin typeface="Arial" panose="020B0604020202020204" pitchFamily="34" charset="0"/>
                <a:cs typeface="Arial" panose="020B0604020202020204" pitchFamily="34" charset="0"/>
              </a:rPr>
              <a:t>БНАУ, зокрема:</a:t>
            </a:r>
            <a:endParaRPr lang="uk-UA" dirty="0">
              <a:latin typeface="Arial" panose="020B0604020202020204" pitchFamily="34" charset="0"/>
              <a:cs typeface="Arial" panose="020B0604020202020204" pitchFamily="34" charset="0"/>
            </a:endParaRPr>
          </a:p>
          <a:p>
            <a:pPr algn="just"/>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навчальними закладами Верховинського району Івано-Франківської області (Замагорівський, Верховинський, Криворівнянський ліцей), ліцеями Бобровицької ОТГ Ніжинського р-ну Чернігівської області, Попельнянською ОТГ, Корненською ОТГ, Андрушівською ОТГ, Квітневою ОТГ Житомирської обл., Прилуцьким коледжом Чернігівської області, Боярським фаховим коледжом (Київська обл.), Верховинським фаховим коледжем (Івано-Франківська обл.), Бобровицьким фаховим коледжем (Чернігівська обл.) Іллінецьким аграрним коледжом (Вінницька обл.), Новоушицьким фаховим коледжем (Хмельницька обл.), Кременецьким лісотехнічним коледжем (Тернопільська обл.), Борщівським фаховим коледжем (Тернопільська обл.), Березнівським лісотехнічним коледжем (Рівненська обл.), Малинський фаховим коледжем (Житомирська обл.) навчальними закладами м. Сквира Білоцерківської громади Київської області та Бобрицької </a:t>
            </a:r>
            <a:r>
              <a:rPr lang="uk-UA" dirty="0" smtClean="0">
                <a:latin typeface="Arial" panose="020B0604020202020204" pitchFamily="34" charset="0"/>
                <a:cs typeface="Arial" panose="020B0604020202020204" pitchFamily="34" charset="0"/>
              </a:rPr>
              <a:t>громади Черкаського </a:t>
            </a:r>
            <a:r>
              <a:rPr lang="uk-UA" dirty="0">
                <a:latin typeface="Arial" panose="020B0604020202020204" pitchFamily="34" charset="0"/>
                <a:cs typeface="Arial" panose="020B0604020202020204" pitchFamily="34" charset="0"/>
              </a:rPr>
              <a:t>району </a:t>
            </a:r>
            <a:r>
              <a:rPr lang="uk-UA" dirty="0" smtClean="0">
                <a:latin typeface="Arial" panose="020B0604020202020204" pitchFamily="34" charset="0"/>
                <a:cs typeface="Arial" panose="020B0604020202020204" pitchFamily="34" charset="0"/>
              </a:rPr>
              <a:t>та Смілянської </a:t>
            </a:r>
            <a:r>
              <a:rPr lang="uk-UA" dirty="0">
                <a:latin typeface="Arial" panose="020B0604020202020204" pitchFamily="34" charset="0"/>
                <a:cs typeface="Arial" panose="020B0604020202020204" pitchFamily="34" charset="0"/>
              </a:rPr>
              <a:t>ОТГ </a:t>
            </a:r>
            <a:r>
              <a:rPr lang="uk-UA" dirty="0" smtClean="0">
                <a:latin typeface="Arial" panose="020B0604020202020204" pitchFamily="34" charset="0"/>
                <a:cs typeface="Arial" panose="020B0604020202020204" pitchFamily="34" charset="0"/>
              </a:rPr>
              <a:t>Смілянського р-ну Черкаської </a:t>
            </a:r>
            <a:r>
              <a:rPr lang="uk-UA" dirty="0">
                <a:latin typeface="Arial" panose="020B0604020202020204" pitchFamily="34" charset="0"/>
                <a:cs typeface="Arial" panose="020B0604020202020204" pitchFamily="34" charset="0"/>
              </a:rPr>
              <a:t>області, навчальні закладами Малинської ОТГ та Сумської ОТГ тощо.</a:t>
            </a:r>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a:xfrm>
            <a:off x="8631362" y="6471353"/>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3</a:t>
            </a:fld>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11074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425" y="322899"/>
            <a:ext cx="8305801" cy="533400"/>
          </a:xfrm>
        </p:spPr>
        <p:txBody>
          <a:bodyPr>
            <a:normAutofit/>
          </a:bodyPr>
          <a:lstStyle/>
          <a:p>
            <a:pPr algn="ctr"/>
            <a:r>
              <a:rPr lang="uk-UA" sz="2800" b="1" dirty="0" smtClean="0">
                <a:solidFill>
                  <a:srgbClr val="FF0000"/>
                </a:solidFill>
                <a:latin typeface="Arial" panose="020B0604020202020204" pitchFamily="34" charset="0"/>
                <a:cs typeface="Arial" panose="020B0604020202020204" pitchFamily="34" charset="0"/>
              </a:rPr>
              <a:t>3. Науково-інноваційна діяльність</a:t>
            </a:r>
            <a:endParaRPr lang="uk-UA" sz="2800" b="1" dirty="0">
              <a:solidFill>
                <a:srgbClr val="FF000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307731" y="813725"/>
            <a:ext cx="7998069" cy="5410200"/>
          </a:xfrm>
        </p:spPr>
        <p:txBody>
          <a:bodyPr>
            <a:noAutofit/>
          </a:bodyPr>
          <a:lstStyle/>
          <a:p>
            <a:pPr marL="0" indent="0">
              <a:spcBef>
                <a:spcPts val="0"/>
              </a:spcBef>
              <a:buNone/>
            </a:pPr>
            <a:r>
              <a:rPr lang="uk-UA" sz="2000" dirty="0" smtClean="0">
                <a:latin typeface="Arial" panose="020B0604020202020204" pitchFamily="34" charset="0"/>
                <a:cs typeface="Arial" panose="020B0604020202020204" pitchFamily="34" charset="0"/>
              </a:rPr>
              <a:t>	</a:t>
            </a:r>
          </a:p>
          <a:p>
            <a:pPr marL="0" indent="0">
              <a:spcBef>
                <a:spcPts val="0"/>
              </a:spcBef>
              <a:buNone/>
            </a:pPr>
            <a:r>
              <a:rPr lang="uk-UA" dirty="0" smtClean="0">
                <a:solidFill>
                  <a:schemeClr val="tx1"/>
                </a:solidFill>
                <a:latin typeface="Arial" panose="020B0604020202020204" pitchFamily="34" charset="0"/>
                <a:cs typeface="Arial" panose="020B0604020202020204" pitchFamily="34" charset="0"/>
              </a:rPr>
              <a:t>НПП кафедри планується:</a:t>
            </a:r>
          </a:p>
          <a:p>
            <a:pPr marL="324000">
              <a:spcBef>
                <a:spcPts val="0"/>
              </a:spcBef>
            </a:pPr>
            <a:r>
              <a:rPr lang="uk-UA" dirty="0" smtClean="0">
                <a:solidFill>
                  <a:schemeClr val="tx1"/>
                </a:solidFill>
                <a:latin typeface="Arial" panose="020B0604020202020204" pitchFamily="34" charset="0"/>
                <a:cs typeface="Arial" panose="020B0604020202020204" pitchFamily="34" charset="0"/>
              </a:rPr>
              <a:t>-</a:t>
            </a:r>
            <a:r>
              <a:rPr lang="uk-UA" dirty="0">
                <a:solidFill>
                  <a:schemeClr val="tx1"/>
                </a:solidFill>
                <a:latin typeface="Arial" panose="020B0604020202020204" pitchFamily="34" charset="0"/>
                <a:cs typeface="Arial" panose="020B0604020202020204" pitchFamily="34" charset="0"/>
              </a:rPr>
              <a:t>	проходити підвищення кваліфікації на виробництві, за </a:t>
            </a:r>
            <a:r>
              <a:rPr lang="uk-UA" dirty="0" smtClean="0">
                <a:solidFill>
                  <a:schemeClr val="tx1"/>
                </a:solidFill>
                <a:latin typeface="Arial" panose="020B0604020202020204" pitchFamily="34" charset="0"/>
                <a:cs typeface="Arial" panose="020B0604020202020204" pitchFamily="34" charset="0"/>
              </a:rPr>
              <a:t>кордоном (дистанційно);</a:t>
            </a:r>
            <a:endParaRPr lang="uk-UA" dirty="0">
              <a:solidFill>
                <a:schemeClr val="tx1"/>
              </a:solidFill>
              <a:latin typeface="Arial" panose="020B0604020202020204" pitchFamily="34" charset="0"/>
              <a:cs typeface="Arial" panose="020B0604020202020204" pitchFamily="34" charset="0"/>
            </a:endParaRPr>
          </a:p>
          <a:p>
            <a:pPr marL="324000">
              <a:spcBef>
                <a:spcPts val="0"/>
              </a:spcBef>
            </a:pPr>
            <a:r>
              <a:rPr lang="uk-UA" dirty="0">
                <a:solidFill>
                  <a:schemeClr val="tx1"/>
                </a:solidFill>
                <a:latin typeface="Arial" panose="020B0604020202020204" pitchFamily="34" charset="0"/>
                <a:cs typeface="Arial" panose="020B0604020202020204" pitchFamily="34" charset="0"/>
              </a:rPr>
              <a:t>- участь у наукових семінарах, конференціях, форумах, тренінгах тощо; </a:t>
            </a:r>
          </a:p>
          <a:p>
            <a:pPr marL="324000">
              <a:spcBef>
                <a:spcPts val="0"/>
              </a:spcBef>
            </a:pP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участь у І етапі Всеукраїнського конкурсу студентських наукових робіт; </a:t>
            </a:r>
            <a:endParaRPr lang="uk-UA" dirty="0">
              <a:solidFill>
                <a:schemeClr val="tx1"/>
              </a:solidFill>
              <a:latin typeface="Arial" panose="020B0604020202020204" pitchFamily="34" charset="0"/>
              <a:cs typeface="Arial" panose="020B0604020202020204" pitchFamily="34" charset="0"/>
            </a:endParaRPr>
          </a:p>
          <a:p>
            <a:pPr marL="324000">
              <a:spcBef>
                <a:spcPts val="0"/>
              </a:spcBef>
            </a:pPr>
            <a:r>
              <a:rPr lang="uk-UA" dirty="0">
                <a:solidFill>
                  <a:schemeClr val="tx1"/>
                </a:solidFill>
                <a:latin typeface="Arial" panose="020B0604020202020204" pitchFamily="34" charset="0"/>
                <a:cs typeface="Arial" panose="020B0604020202020204" pitchFamily="34" charset="0"/>
              </a:rPr>
              <a:t>-	впровадження результатів наукових досліджень в освітній </a:t>
            </a:r>
            <a:r>
              <a:rPr lang="uk-UA" dirty="0" smtClean="0">
                <a:solidFill>
                  <a:schemeClr val="tx1"/>
                </a:solidFill>
                <a:latin typeface="Arial" panose="020B0604020202020204" pitchFamily="34" charset="0"/>
                <a:cs typeface="Arial" panose="020B0604020202020204" pitchFamily="34" charset="0"/>
              </a:rPr>
              <a:t>процес та виробництво;</a:t>
            </a:r>
            <a:endParaRPr lang="uk-UA" dirty="0">
              <a:solidFill>
                <a:schemeClr val="tx1"/>
              </a:solidFill>
              <a:latin typeface="Arial" panose="020B0604020202020204" pitchFamily="34" charset="0"/>
              <a:cs typeface="Arial" panose="020B0604020202020204" pitchFamily="34" charset="0"/>
            </a:endParaRPr>
          </a:p>
          <a:p>
            <a:pPr marL="324000">
              <a:spcBef>
                <a:spcPts val="0"/>
              </a:spcBef>
            </a:pPr>
            <a:r>
              <a:rPr lang="uk-UA" dirty="0">
                <a:solidFill>
                  <a:schemeClr val="tx1"/>
                </a:solidFill>
                <a:latin typeface="Arial" panose="020B0604020202020204" pitchFamily="34" charset="0"/>
                <a:cs typeface="Arial" panose="020B0604020202020204" pitchFamily="34" charset="0"/>
              </a:rPr>
              <a:t>-	співпраця та укладання договорів із </a:t>
            </a:r>
            <a:r>
              <a:rPr lang="uk-UA" dirty="0" smtClean="0">
                <a:solidFill>
                  <a:schemeClr val="tx1"/>
                </a:solidFill>
                <a:latin typeface="Arial" panose="020B0604020202020204" pitchFamily="34" charset="0"/>
                <a:cs typeface="Arial" panose="020B0604020202020204" pitchFamily="34" charset="0"/>
              </a:rPr>
              <a:t>закладами </a:t>
            </a:r>
            <a:r>
              <a:rPr lang="uk-UA" dirty="0">
                <a:solidFill>
                  <a:schemeClr val="tx1"/>
                </a:solidFill>
                <a:latin typeface="Arial" panose="020B0604020202020204" pitchFamily="34" charset="0"/>
                <a:cs typeface="Arial" panose="020B0604020202020204" pitchFamily="34" charset="0"/>
              </a:rPr>
              <a:t>вищої освіти, науково-дослідними установами, громадськими об’єднаннями; </a:t>
            </a:r>
          </a:p>
          <a:p>
            <a:pPr marL="324000">
              <a:spcBef>
                <a:spcPts val="0"/>
              </a:spcBef>
            </a:pPr>
            <a:r>
              <a:rPr lang="uk-UA" dirty="0">
                <a:solidFill>
                  <a:schemeClr val="tx1"/>
                </a:solidFill>
                <a:latin typeface="Arial" panose="020B0604020202020204" pitchFamily="34" charset="0"/>
                <a:cs typeface="Arial" panose="020B0604020202020204" pitchFamily="34" charset="0"/>
              </a:rPr>
              <a:t>-	висвітлювати результати діяльності кафедри у засобах масової інформації</a:t>
            </a:r>
            <a:r>
              <a:rPr lang="uk-UA"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a:xfrm>
            <a:off x="8610600" y="6446837"/>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4</a:t>
            </a:fld>
            <a:endParaRPr lang="en-US" sz="1600" b="1" dirty="0">
              <a:solidFill>
                <a:srgbClr val="FF00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stretch>
            <a:fillRect/>
          </a:stretch>
        </p:blipFill>
        <p:spPr>
          <a:xfrm>
            <a:off x="142571" y="4917831"/>
            <a:ext cx="4124629" cy="1858962"/>
          </a:xfrm>
          <a:prstGeom prst="rect">
            <a:avLst/>
          </a:prstGeom>
        </p:spPr>
      </p:pic>
      <p:pic>
        <p:nvPicPr>
          <p:cNvPr id="5" name="Рисунок 4"/>
          <p:cNvPicPr>
            <a:picLocks noChangeAspect="1"/>
          </p:cNvPicPr>
          <p:nvPr/>
        </p:nvPicPr>
        <p:blipFill>
          <a:blip r:embed="rId3" cstate="print"/>
          <a:stretch>
            <a:fillRect/>
          </a:stretch>
        </p:blipFill>
        <p:spPr>
          <a:xfrm>
            <a:off x="4298402" y="4917831"/>
            <a:ext cx="4312198" cy="1835516"/>
          </a:xfrm>
          <a:prstGeom prst="rect">
            <a:avLst/>
          </a:prstGeom>
        </p:spPr>
      </p:pic>
    </p:spTree>
    <p:extLst>
      <p:ext uri="{BB962C8B-B14F-4D97-AF65-F5344CB8AC3E}">
        <p14:creationId xmlns="" xmlns:p14="http://schemas.microsoft.com/office/powerpoint/2010/main" val="3646053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5</a:t>
            </a:fld>
            <a:endParaRPr lang="en-US"/>
          </a:p>
        </p:txBody>
      </p:sp>
      <p:sp>
        <p:nvSpPr>
          <p:cNvPr id="1025" name="Rectangle 1"/>
          <p:cNvSpPr>
            <a:spLocks noChangeArrowheads="1"/>
          </p:cNvSpPr>
          <p:nvPr/>
        </p:nvSpPr>
        <p:spPr bwMode="auto">
          <a:xfrm>
            <a:off x="609600" y="698912"/>
            <a:ext cx="5486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Організація та проведення </a:t>
            </a:r>
            <a:r>
              <a:rPr kumimoji="0" lang="ru-RU"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a:t>
            </a:r>
            <a:r>
              <a:rPr kumimoji="0" lang="uk-UA" sz="2400" b="0" i="0" u="none" strike="noStrike" cap="none" normalizeH="0" baseline="0" dirty="0" smtClean="0">
                <a:ln>
                  <a:noFill/>
                </a:ln>
                <a:solidFill>
                  <a:srgbClr val="000000"/>
                </a:solidFill>
                <a:effectLst/>
                <a:latin typeface="Arial" pitchFamily="34" charset="0"/>
                <a:ea typeface="MS Gothic" pitchFamily="49" charset="-128"/>
                <a:cs typeface="Arial" pitchFamily="34" charset="0"/>
              </a:rPr>
              <a:t>Ⅰ</a:t>
            </a:r>
            <a:r>
              <a:rPr kumimoji="0" lang="uk-UA"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Міжнародної науково-практичної </a:t>
            </a:r>
            <a:r>
              <a:rPr kumimoji="0" lang="uk-UA" sz="2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інтернет-конференції</a:t>
            </a:r>
            <a:r>
              <a:rPr kumimoji="0" lang="uk-UA"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«Сучасні виклики й актуальні проблеми лісівничої освіти, науки та виробництва», 16 квітня 2026 р.</a:t>
            </a:r>
          </a:p>
          <a:p>
            <a:pPr marL="0" marR="0" lvl="0" indent="450850" algn="just"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Організація та проведення наукового семінару «Лісове господарство в контексті сталого розвитку: наукові підходи та практичні рішення», травень 2026 р.</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uk-UA" dirty="0"/>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mtClean="0"/>
              <a:pPr/>
              <a:t>6</a:t>
            </a:fld>
            <a:endParaRPr lang="en-US" dirty="0"/>
          </a:p>
        </p:txBody>
      </p:sp>
      <p:pic>
        <p:nvPicPr>
          <p:cNvPr id="6" name="Рисунок 5"/>
          <p:cNvPicPr>
            <a:picLocks noChangeAspect="1"/>
          </p:cNvPicPr>
          <p:nvPr/>
        </p:nvPicPr>
        <p:blipFill>
          <a:blip r:embed="rId2" cstate="print"/>
          <a:stretch>
            <a:fillRect/>
          </a:stretch>
        </p:blipFill>
        <p:spPr>
          <a:xfrm>
            <a:off x="914400" y="1393163"/>
            <a:ext cx="7162801" cy="4648200"/>
          </a:xfrm>
          <a:prstGeom prst="rect">
            <a:avLst/>
          </a:prstGeom>
        </p:spPr>
      </p:pic>
      <p:sp>
        <p:nvSpPr>
          <p:cNvPr id="7" name="Прямокутник 6"/>
          <p:cNvSpPr/>
          <p:nvPr/>
        </p:nvSpPr>
        <p:spPr>
          <a:xfrm>
            <a:off x="762000" y="533400"/>
            <a:ext cx="7772401" cy="707886"/>
          </a:xfrm>
          <a:prstGeom prst="rect">
            <a:avLst/>
          </a:prstGeom>
        </p:spPr>
        <p:txBody>
          <a:bodyPr wrap="square">
            <a:spAutoFit/>
          </a:bodyPr>
          <a:lstStyle/>
          <a:p>
            <a:pPr lvl="0" algn="ctr" defTabSz="457200">
              <a:buClr>
                <a:srgbClr val="90C226"/>
              </a:buClr>
              <a:buSzPct val="80000"/>
            </a:pPr>
            <a:r>
              <a:rPr lang="uk-UA" sz="2000" b="1" dirty="0" smtClean="0">
                <a:solidFill>
                  <a:srgbClr val="FF0000"/>
                </a:solidFill>
                <a:latin typeface="Arial" panose="020B0604020202020204" pitchFamily="34" charset="0"/>
                <a:cs typeface="Arial" panose="020B0604020202020204" pitchFamily="34" charset="0"/>
              </a:rPr>
              <a:t>Розширення </a:t>
            </a:r>
            <a:r>
              <a:rPr lang="uk-UA" sz="2000" b="1" dirty="0">
                <a:solidFill>
                  <a:srgbClr val="FF0000"/>
                </a:solidFill>
                <a:latin typeface="Arial" panose="020B0604020202020204" pitchFamily="34" charset="0"/>
                <a:cs typeface="Arial" panose="020B0604020202020204" pitchFamily="34" charset="0"/>
              </a:rPr>
              <a:t>науково-дослідницького полігону контейнерної культури деревних та чагарникових рослин.</a:t>
            </a:r>
          </a:p>
        </p:txBody>
      </p:sp>
    </p:spTree>
    <p:extLst>
      <p:ext uri="{BB962C8B-B14F-4D97-AF65-F5344CB8AC3E}">
        <p14:creationId xmlns="" xmlns:p14="http://schemas.microsoft.com/office/powerpoint/2010/main" val="189133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910" y="503238"/>
            <a:ext cx="8305801" cy="533400"/>
          </a:xfrm>
        </p:spPr>
        <p:txBody>
          <a:bodyPr>
            <a:normAutofit/>
          </a:bodyPr>
          <a:lstStyle/>
          <a:p>
            <a:pPr algn="ctr"/>
            <a:r>
              <a:rPr lang="uk-UA" sz="2800" b="1" dirty="0" smtClean="0">
                <a:solidFill>
                  <a:srgbClr val="FF0000"/>
                </a:solidFill>
                <a:latin typeface="Arial" panose="020B0604020202020204" pitchFamily="34" charset="0"/>
                <a:cs typeface="Arial" panose="020B0604020202020204" pitchFamily="34" charset="0"/>
              </a:rPr>
              <a:t>4. </a:t>
            </a:r>
            <a:r>
              <a:rPr lang="uk-UA" sz="2800" b="1" dirty="0">
                <a:solidFill>
                  <a:srgbClr val="FF0000"/>
                </a:solidFill>
                <a:latin typeface="Arial" panose="020B0604020202020204" pitchFamily="34" charset="0"/>
                <a:cs typeface="Arial" panose="020B0604020202020204" pitchFamily="34" charset="0"/>
              </a:rPr>
              <a:t>П</a:t>
            </a:r>
            <a:r>
              <a:rPr lang="uk-UA" sz="2800" b="1" dirty="0" smtClean="0">
                <a:solidFill>
                  <a:srgbClr val="FF0000"/>
                </a:solidFill>
                <a:latin typeface="Arial" panose="020B0604020202020204" pitchFamily="34" charset="0"/>
                <a:cs typeface="Arial" panose="020B0604020202020204" pitchFamily="34" charset="0"/>
              </a:rPr>
              <a:t>ублікації</a:t>
            </a:r>
            <a:endParaRPr lang="uk-UA" sz="2800" b="1" dirty="0">
              <a:solidFill>
                <a:srgbClr val="FF000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304800" y="1219200"/>
            <a:ext cx="8305800" cy="5410200"/>
          </a:xfrm>
        </p:spPr>
        <p:txBody>
          <a:bodyPr>
            <a:noAutofit/>
          </a:bodyPr>
          <a:lstStyle/>
          <a:p>
            <a:pPr marL="324000" algn="just">
              <a:spcBef>
                <a:spcPts val="0"/>
              </a:spcBef>
            </a:pPr>
            <a:r>
              <a:rPr lang="uk-UA" sz="2000" dirty="0" smtClean="0">
                <a:solidFill>
                  <a:schemeClr val="tx1"/>
                </a:solidFill>
                <a:latin typeface="Arial" pitchFamily="34" charset="0"/>
                <a:cs typeface="Arial" pitchFamily="34" charset="0"/>
              </a:rPr>
              <a:t>На 2025–2026 </a:t>
            </a:r>
            <a:r>
              <a:rPr lang="uk-UA" sz="2000" dirty="0">
                <a:solidFill>
                  <a:schemeClr val="tx1"/>
                </a:solidFill>
                <a:latin typeface="Arial" pitchFamily="34" charset="0"/>
                <a:cs typeface="Arial" pitchFamily="34" charset="0"/>
              </a:rPr>
              <a:t>рр. заплановано </a:t>
            </a:r>
            <a:r>
              <a:rPr lang="uk-UA" sz="2000" dirty="0" smtClean="0">
                <a:solidFill>
                  <a:schemeClr val="tx1"/>
                </a:solidFill>
                <a:latin typeface="Arial" pitchFamily="34" charset="0"/>
                <a:cs typeface="Arial" pitchFamily="34" charset="0"/>
              </a:rPr>
              <a:t>публікацію колективної монографії, </a:t>
            </a:r>
            <a:r>
              <a:rPr lang="uk-UA" sz="2000" dirty="0">
                <a:solidFill>
                  <a:schemeClr val="tx1"/>
                </a:solidFill>
                <a:latin typeface="Arial" pitchFamily="34" charset="0"/>
                <a:cs typeface="Arial" pitchFamily="34" charset="0"/>
              </a:rPr>
              <a:t>1 монографію одноосібну та 25 фахових наукових статтей у фахових вітчизняних та зарубіжних виданнях, 5 статтей у </a:t>
            </a:r>
            <a:r>
              <a:rPr lang="en-US" sz="2000" dirty="0">
                <a:solidFill>
                  <a:schemeClr val="tx1"/>
                </a:solidFill>
                <a:latin typeface="Arial" pitchFamily="34" charset="0"/>
                <a:cs typeface="Arial" pitchFamily="34" charset="0"/>
              </a:rPr>
              <a:t>Scopus </a:t>
            </a:r>
            <a:r>
              <a:rPr lang="uk-UA" sz="2000" dirty="0">
                <a:solidFill>
                  <a:schemeClr val="tx1"/>
                </a:solidFill>
                <a:latin typeface="Arial" pitchFamily="34" charset="0"/>
                <a:cs typeface="Arial" pitchFamily="34" charset="0"/>
              </a:rPr>
              <a:t>та </a:t>
            </a:r>
            <a:r>
              <a:rPr lang="en-US" sz="2000" dirty="0">
                <a:solidFill>
                  <a:schemeClr val="tx1"/>
                </a:solidFill>
                <a:latin typeface="Arial" pitchFamily="34" charset="0"/>
                <a:cs typeface="Arial" pitchFamily="34" charset="0"/>
              </a:rPr>
              <a:t>WoS, </a:t>
            </a:r>
            <a:r>
              <a:rPr lang="uk-UA" sz="2000" dirty="0" smtClean="0">
                <a:solidFill>
                  <a:schemeClr val="tx1"/>
                </a:solidFill>
                <a:latin typeface="Arial" pitchFamily="34" charset="0"/>
                <a:cs typeface="Arial" pitchFamily="34" charset="0"/>
              </a:rPr>
              <a:t>2 навчальні посібника, 10 методичних рекомендацій, а також участь </a:t>
            </a:r>
            <a:r>
              <a:rPr lang="uk-UA" sz="2000" dirty="0">
                <a:solidFill>
                  <a:schemeClr val="tx1"/>
                </a:solidFill>
                <a:latin typeface="Arial" pitchFamily="34" charset="0"/>
                <a:cs typeface="Arial" pitchFamily="34" charset="0"/>
              </a:rPr>
              <a:t>у 30 Всеукраїнських та Міжнародних конференціях.</a:t>
            </a:r>
          </a:p>
          <a:p>
            <a:pPr marL="324000" algn="just">
              <a:spcBef>
                <a:spcPts val="0"/>
              </a:spcBef>
            </a:pPr>
            <a:r>
              <a:rPr lang="uk-UA" sz="2000" dirty="0" smtClean="0">
                <a:solidFill>
                  <a:schemeClr val="tx1"/>
                </a:solidFill>
                <a:latin typeface="Arial" pitchFamily="34" charset="0"/>
                <a:cs typeface="Arial" pitchFamily="34" charset="0"/>
              </a:rPr>
              <a:t>Затвердження ініціативної наукової  тематики  «Підвищення ефективності зберігання насіння видів деревних лісових рослин та дослідження їх продуктивності».</a:t>
            </a:r>
            <a:endParaRPr lang="uk-UA" sz="2000" dirty="0">
              <a:solidFill>
                <a:schemeClr val="tx1"/>
              </a:solidFill>
              <a:latin typeface="Arial" pitchFamily="34" charset="0"/>
              <a:cs typeface="Arial" pitchFamily="34" charset="0"/>
            </a:endParaRPr>
          </a:p>
          <a:p>
            <a:pPr marL="324000" algn="just">
              <a:spcBef>
                <a:spcPts val="0"/>
              </a:spcBef>
            </a:pPr>
            <a:r>
              <a:rPr lang="ru-RU" sz="2000" dirty="0" smtClean="0">
                <a:solidFill>
                  <a:schemeClr val="tx1"/>
                </a:solidFill>
                <a:latin typeface="Arial" pitchFamily="34" charset="0"/>
                <a:cs typeface="Arial" pitchFamily="34" charset="0"/>
              </a:rPr>
              <a:t>Отримання </a:t>
            </a:r>
            <a:r>
              <a:rPr lang="ru-RU" sz="2000" dirty="0" err="1">
                <a:solidFill>
                  <a:schemeClr val="tx1"/>
                </a:solidFill>
                <a:latin typeface="Arial" pitchFamily="34" charset="0"/>
                <a:cs typeface="Arial" pitchFamily="34" charset="0"/>
              </a:rPr>
              <a:t>патентів</a:t>
            </a:r>
            <a:r>
              <a:rPr lang="ru-RU" sz="2000" dirty="0">
                <a:solidFill>
                  <a:schemeClr val="tx1"/>
                </a:solidFill>
                <a:latin typeface="Arial" pitchFamily="34" charset="0"/>
                <a:cs typeface="Arial" pitchFamily="34" charset="0"/>
              </a:rPr>
              <a:t> та </a:t>
            </a:r>
            <a:r>
              <a:rPr lang="ru-RU" sz="2000" dirty="0" err="1">
                <a:solidFill>
                  <a:schemeClr val="tx1"/>
                </a:solidFill>
                <a:latin typeface="Arial" pitchFamily="34" charset="0"/>
                <a:cs typeface="Arial" pitchFamily="34" charset="0"/>
              </a:rPr>
              <a:t>авторських</a:t>
            </a:r>
            <a:r>
              <a:rPr lang="ru-RU" sz="2000" dirty="0">
                <a:solidFill>
                  <a:schemeClr val="tx1"/>
                </a:solidFill>
                <a:latin typeface="Arial" pitchFamily="34" charset="0"/>
                <a:cs typeface="Arial" pitchFamily="34" charset="0"/>
              </a:rPr>
              <a:t> </a:t>
            </a:r>
            <a:r>
              <a:rPr lang="ru-RU" sz="2000" dirty="0" err="1" smtClean="0">
                <a:solidFill>
                  <a:schemeClr val="tx1"/>
                </a:solidFill>
                <a:latin typeface="Arial" pitchFamily="34" charset="0"/>
                <a:cs typeface="Arial" pitchFamily="34" charset="0"/>
              </a:rPr>
              <a:t>свідоцтв</a:t>
            </a:r>
            <a:r>
              <a:rPr lang="ru-RU" sz="2000" dirty="0" smtClean="0">
                <a:solidFill>
                  <a:schemeClr val="tx1"/>
                </a:solidFill>
                <a:latin typeface="Arial" pitchFamily="34" charset="0"/>
                <a:cs typeface="Arial" pitchFamily="34" charset="0"/>
              </a:rPr>
              <a:t> (2 </a:t>
            </a:r>
            <a:r>
              <a:rPr lang="ru-RU" sz="2000" dirty="0" err="1">
                <a:solidFill>
                  <a:schemeClr val="tx1"/>
                </a:solidFill>
                <a:latin typeface="Arial" pitchFamily="34" charset="0"/>
                <a:cs typeface="Arial" pitchFamily="34" charset="0"/>
              </a:rPr>
              <a:t>патенти</a:t>
            </a:r>
            <a:r>
              <a:rPr lang="ru-RU" sz="2000" dirty="0">
                <a:solidFill>
                  <a:schemeClr val="tx1"/>
                </a:solidFill>
                <a:latin typeface="Arial" pitchFamily="34" charset="0"/>
                <a:cs typeface="Arial" pitchFamily="34" charset="0"/>
              </a:rPr>
              <a:t> та 5 </a:t>
            </a:r>
            <a:r>
              <a:rPr lang="ru-RU" sz="2000" dirty="0" err="1">
                <a:solidFill>
                  <a:schemeClr val="tx1"/>
                </a:solidFill>
                <a:latin typeface="Arial" pitchFamily="34" charset="0"/>
                <a:cs typeface="Arial" pitchFamily="34" charset="0"/>
              </a:rPr>
              <a:t>авторських</a:t>
            </a:r>
            <a:r>
              <a:rPr lang="ru-RU" sz="2000" dirty="0">
                <a:solidFill>
                  <a:schemeClr val="tx1"/>
                </a:solidFill>
                <a:latin typeface="Arial" pitchFamily="34" charset="0"/>
                <a:cs typeface="Arial" pitchFamily="34" charset="0"/>
              </a:rPr>
              <a:t> </a:t>
            </a:r>
            <a:r>
              <a:rPr lang="ru-RU" sz="2000" dirty="0" err="1" smtClean="0">
                <a:solidFill>
                  <a:schemeClr val="tx1"/>
                </a:solidFill>
                <a:latin typeface="Arial" pitchFamily="34" charset="0"/>
                <a:cs typeface="Arial" pitchFamily="34" charset="0"/>
              </a:rPr>
              <a:t>свідоцтв</a:t>
            </a:r>
            <a:r>
              <a:rPr lang="ru-RU" sz="2000" dirty="0" smtClean="0">
                <a:solidFill>
                  <a:schemeClr val="tx1"/>
                </a:solidFill>
                <a:latin typeface="Arial" pitchFamily="34" charset="0"/>
                <a:cs typeface="Arial" pitchFamily="34" charset="0"/>
              </a:rPr>
              <a:t>).</a:t>
            </a:r>
          </a:p>
          <a:p>
            <a:pPr marL="324000" algn="just">
              <a:spcBef>
                <a:spcPts val="0"/>
              </a:spcBef>
            </a:pPr>
            <a:r>
              <a:rPr lang="ru-RU" sz="2000" dirty="0">
                <a:solidFill>
                  <a:schemeClr val="tx1"/>
                </a:solidFill>
                <a:latin typeface="Arial" pitchFamily="34" charset="0"/>
                <a:cs typeface="Arial" pitchFamily="34" charset="0"/>
              </a:rPr>
              <a:t>Ідуть </a:t>
            </a:r>
            <a:r>
              <a:rPr lang="ru-RU" sz="2000" dirty="0" err="1">
                <a:solidFill>
                  <a:schemeClr val="tx1"/>
                </a:solidFill>
                <a:latin typeface="Arial" pitchFamily="34" charset="0"/>
                <a:cs typeface="Arial" pitchFamily="34" charset="0"/>
              </a:rPr>
              <a:t>перемовини</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щодо</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спільних</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публікацій</a:t>
            </a:r>
            <a:r>
              <a:rPr lang="ru-RU" sz="2000" dirty="0">
                <a:solidFill>
                  <a:schemeClr val="tx1"/>
                </a:solidFill>
                <a:latin typeface="Arial" pitchFamily="34" charset="0"/>
                <a:cs typeface="Arial" pitchFamily="34" charset="0"/>
              </a:rPr>
              <a:t> з д-р, проф., </a:t>
            </a:r>
            <a:r>
              <a:rPr lang="ru-RU" sz="2000" dirty="0" err="1">
                <a:solidFill>
                  <a:schemeClr val="tx1"/>
                </a:solidFill>
                <a:latin typeface="Arial" pitchFamily="34" charset="0"/>
                <a:cs typeface="Arial" pitchFamily="34" charset="0"/>
              </a:rPr>
              <a:t>Мартіном</a:t>
            </a:r>
            <a:r>
              <a:rPr lang="ru-RU" sz="2000" dirty="0">
                <a:solidFill>
                  <a:schemeClr val="tx1"/>
                </a:solidFill>
                <a:latin typeface="Arial" pitchFamily="34" charset="0"/>
                <a:cs typeface="Arial" pitchFamily="34" charset="0"/>
              </a:rPr>
              <a:t> Кліцом (</a:t>
            </a:r>
            <a:r>
              <a:rPr lang="ru-RU" sz="2000" dirty="0" err="1">
                <a:solidFill>
                  <a:schemeClr val="tx1"/>
                </a:solidFill>
                <a:latin typeface="Arial" panose="020B0604020202020204" pitchFamily="34" charset="0"/>
                <a:cs typeface="Arial" panose="020B0604020202020204" pitchFamily="34" charset="0"/>
              </a:rPr>
              <a:t>Польща</a:t>
            </a:r>
            <a:r>
              <a:rPr lang="ru-RU" sz="2000" dirty="0">
                <a:solidFill>
                  <a:schemeClr val="tx1"/>
                </a:solidFill>
                <a:latin typeface="Arial" panose="020B0604020202020204" pitchFamily="34" charset="0"/>
                <a:cs typeface="Arial" panose="020B0604020202020204" pitchFamily="34" charset="0"/>
              </a:rPr>
              <a:t>).</a:t>
            </a:r>
            <a:endParaRPr lang="uk-UA" sz="2000" dirty="0">
              <a:solidFill>
                <a:schemeClr val="tx1"/>
              </a:solidFill>
              <a:latin typeface="Arial" panose="020B0604020202020204" pitchFamily="34" charset="0"/>
              <a:cs typeface="Arial" panose="020B0604020202020204" pitchFamily="34" charset="0"/>
            </a:endParaRPr>
          </a:p>
          <a:p>
            <a:pPr marL="324000" algn="just">
              <a:spcBef>
                <a:spcPts val="0"/>
              </a:spcBef>
            </a:pPr>
            <a:endParaRPr lang="ru-RU" sz="2000" dirty="0">
              <a:latin typeface="Arial" panose="020B0604020202020204" pitchFamily="34" charset="0"/>
              <a:cs typeface="Arial" panose="020B0604020202020204" pitchFamily="34" charset="0"/>
            </a:endParaRPr>
          </a:p>
          <a:p>
            <a:pPr marL="324000">
              <a:spcBef>
                <a:spcPts val="0"/>
              </a:spcBef>
            </a:pPr>
            <a:endParaRPr lang="uk-UA" sz="1600" dirty="0">
              <a:latin typeface="Arial" panose="020B0604020202020204" pitchFamily="34" charset="0"/>
              <a:cs typeface="Arial" panose="020B0604020202020204" pitchFamily="34" charset="0"/>
            </a:endParaRPr>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a:xfrm>
            <a:off x="8610600" y="6446837"/>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7</a:t>
            </a:fld>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5314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400"/>
            <a:ext cx="8763000" cy="4267200"/>
          </a:xfrm>
        </p:spPr>
        <p:txBody>
          <a:bodyPr>
            <a:noAutofit/>
          </a:bodyPr>
          <a:lstStyle/>
          <a:p>
            <a:pPr marL="432000"/>
            <a:r>
              <a:rPr lang="ru-RU" sz="2000" dirty="0" smtClean="0">
                <a:solidFill>
                  <a:schemeClr val="tx1"/>
                </a:solidFill>
                <a:latin typeface="Arial" panose="020B0604020202020204" pitchFamily="34" charset="0"/>
                <a:cs typeface="Arial" panose="020B0604020202020204" pitchFamily="34" charset="0"/>
              </a:rPr>
              <a:t>	1. </a:t>
            </a:r>
            <a:r>
              <a:rPr lang="ru-RU" sz="2000" dirty="0">
                <a:solidFill>
                  <a:schemeClr val="tx1"/>
                </a:solidFill>
                <a:latin typeface="Arial" panose="020B0604020202020204" pitchFamily="34" charset="0"/>
                <a:cs typeface="Arial" panose="020B0604020202020204" pitchFamily="34" charset="0"/>
              </a:rPr>
              <a:t>Ідуть </a:t>
            </a:r>
            <a:r>
              <a:rPr lang="ru-RU" sz="2000" dirty="0" err="1">
                <a:solidFill>
                  <a:schemeClr val="tx1"/>
                </a:solidFill>
                <a:latin typeface="Arial" panose="020B0604020202020204" pitchFamily="34" charset="0"/>
                <a:cs typeface="Arial" panose="020B0604020202020204" pitchFamily="34" charset="0"/>
              </a:rPr>
              <a:t>перемовини</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щодо</a:t>
            </a:r>
            <a:r>
              <a:rPr lang="ru-RU" sz="2000" dirty="0" smtClean="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участі</a:t>
            </a:r>
            <a:r>
              <a:rPr lang="ru-RU" sz="2000" dirty="0">
                <a:solidFill>
                  <a:schemeClr val="tx1"/>
                </a:solidFill>
                <a:latin typeface="Arial" panose="020B0604020202020204" pitchFamily="34" charset="0"/>
                <a:cs typeface="Arial" panose="020B0604020202020204" pitchFamily="34" charset="0"/>
              </a:rPr>
              <a:t> в грантах з </a:t>
            </a:r>
            <a:r>
              <a:rPr lang="ru-RU" sz="2000" dirty="0" err="1">
                <a:solidFill>
                  <a:schemeClr val="tx1"/>
                </a:solidFill>
                <a:latin typeface="Arial" panose="020B0604020202020204" pitchFamily="34" charset="0"/>
                <a:cs typeface="Arial" panose="020B0604020202020204" pitchFamily="34" charset="0"/>
              </a:rPr>
              <a:t>співробітниками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Інституту</a:t>
            </a:r>
            <a:r>
              <a:rPr lang="ru-RU" sz="2000" dirty="0">
                <a:solidFill>
                  <a:schemeClr val="tx1"/>
                </a:solidFill>
                <a:latin typeface="Arial" panose="020B0604020202020204" pitchFamily="34" charset="0"/>
                <a:cs typeface="Arial" panose="020B0604020202020204" pitchFamily="34" charset="0"/>
              </a:rPr>
              <a:t> лісових досліджень (</a:t>
            </a:r>
            <a:r>
              <a:rPr lang="ru-RU" sz="2000" dirty="0" err="1">
                <a:solidFill>
                  <a:schemeClr val="tx1"/>
                </a:solidFill>
                <a:latin typeface="Arial" panose="020B0604020202020204" pitchFamily="34" charset="0"/>
                <a:cs typeface="Arial" panose="020B0604020202020204" pitchFamily="34" charset="0"/>
              </a:rPr>
              <a:t>Польща</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2. </a:t>
            </a:r>
            <a:r>
              <a:rPr lang="ru-RU" sz="2000" dirty="0" err="1" smtClean="0">
                <a:solidFill>
                  <a:schemeClr val="tx1"/>
                </a:solidFill>
                <a:latin typeface="Arial" panose="020B0604020202020204" pitchFamily="34" charset="0"/>
                <a:cs typeface="Arial" panose="020B0604020202020204" pitchFamily="34" charset="0"/>
              </a:rPr>
              <a:t>Проведення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спільних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наукових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досліджень</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з</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Інститутом</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дендрології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Польської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академії</a:t>
            </a:r>
            <a:r>
              <a:rPr lang="ru-RU" sz="2000" dirty="0" smtClean="0">
                <a:solidFill>
                  <a:schemeClr val="tx1"/>
                </a:solidFill>
                <a:latin typeface="Arial" panose="020B0604020202020204" pitchFamily="34" charset="0"/>
                <a:cs typeface="Arial" panose="020B0604020202020204" pitchFamily="34" charset="0"/>
              </a:rPr>
              <a:t> наук (</a:t>
            </a:r>
            <a:r>
              <a:rPr lang="en-US" sz="2000" dirty="0" smtClean="0">
                <a:solidFill>
                  <a:schemeClr val="tx1"/>
                </a:solidFill>
                <a:latin typeface="Arial" panose="020B0604020202020204" pitchFamily="34" charset="0"/>
                <a:cs typeface="Arial" panose="020B0604020202020204" pitchFamily="34" charset="0"/>
              </a:rPr>
              <a:t>PAS), </a:t>
            </a:r>
            <a:r>
              <a:rPr lang="ru-RU" sz="2000" dirty="0" err="1" smtClean="0">
                <a:solidFill>
                  <a:schemeClr val="tx1"/>
                </a:solidFill>
                <a:latin typeface="Arial" panose="020B0604020202020204" pitchFamily="34" charset="0"/>
                <a:cs typeface="Arial" panose="020B0604020202020204" pitchFamily="34" charset="0"/>
              </a:rPr>
              <a:t>зокрема</a:t>
            </a:r>
            <a:r>
              <a:rPr lang="ru-RU" sz="2000" dirty="0" smtClean="0">
                <a:solidFill>
                  <a:schemeClr val="tx1"/>
                </a:solidFill>
                <a:latin typeface="Arial" panose="020B0604020202020204" pitchFamily="34" charset="0"/>
                <a:cs typeface="Arial" panose="020B0604020202020204" pitchFamily="34" charset="0"/>
              </a:rPr>
              <a:t> у </a:t>
            </a:r>
            <a:r>
              <a:rPr lang="ru-RU" sz="2000" dirty="0" err="1" smtClean="0">
                <a:solidFill>
                  <a:schemeClr val="tx1"/>
                </a:solidFill>
                <a:latin typeface="Arial" panose="020B0604020202020204" pitchFamily="34" charset="0"/>
                <a:cs typeface="Arial" panose="020B0604020202020204" pitchFamily="34" charset="0"/>
              </a:rPr>
              <a:t>співпраці</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з</a:t>
            </a:r>
            <a:r>
              <a:rPr lang="ru-RU" sz="2000" dirty="0" smtClean="0">
                <a:solidFill>
                  <a:schemeClr val="tx1"/>
                </a:solidFill>
                <a:latin typeface="Arial" panose="020B0604020202020204" pitchFamily="34" charset="0"/>
                <a:cs typeface="Arial" panose="020B0604020202020204" pitchFamily="34" charset="0"/>
              </a:rPr>
              <a:t> проф. О. </a:t>
            </a:r>
            <a:r>
              <a:rPr lang="ru-RU" sz="2000" dirty="0" err="1" smtClean="0">
                <a:solidFill>
                  <a:schemeClr val="tx1"/>
                </a:solidFill>
                <a:latin typeface="Arial" panose="020B0604020202020204" pitchFamily="34" charset="0"/>
                <a:cs typeface="Arial" panose="020B0604020202020204" pitchFamily="34" charset="0"/>
              </a:rPr>
              <a:t>Блінковою</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щодо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раннього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виявлення</a:t>
            </a:r>
            <a:r>
              <a:rPr lang="ru-RU" sz="2000" dirty="0" smtClean="0">
                <a:solidFill>
                  <a:schemeClr val="tx1"/>
                </a:solidFill>
                <a:latin typeface="Arial" panose="020B0604020202020204" pitchFamily="34" charset="0"/>
                <a:cs typeface="Arial" panose="020B0604020202020204" pitchFamily="34" charset="0"/>
              </a:rPr>
              <a:t> та </a:t>
            </a:r>
            <a:r>
              <a:rPr lang="ru-RU" sz="2000" dirty="0" err="1" smtClean="0">
                <a:solidFill>
                  <a:schemeClr val="tx1"/>
                </a:solidFill>
                <a:latin typeface="Arial" panose="020B0604020202020204" pitchFamily="34" charset="0"/>
                <a:cs typeface="Arial" panose="020B0604020202020204" pitchFamily="34" charset="0"/>
              </a:rPr>
              <a:t>оцінювання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ризиків</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поширення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інвазійних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чужорідних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видів</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що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становлять</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загрозу</a:t>
            </a:r>
            <a:r>
              <a:rPr lang="ru-RU" sz="2000" dirty="0" smtClean="0">
                <a:solidFill>
                  <a:schemeClr val="tx1"/>
                </a:solidFill>
                <a:latin typeface="Arial" panose="020B0604020202020204" pitchFamily="34" charset="0"/>
                <a:cs typeface="Arial" panose="020B0604020202020204" pitchFamily="34" charset="0"/>
              </a:rPr>
              <a:t> для </a:t>
            </a:r>
            <a:r>
              <a:rPr lang="ru-RU" sz="2000" dirty="0" err="1" smtClean="0">
                <a:solidFill>
                  <a:schemeClr val="tx1"/>
                </a:solidFill>
                <a:latin typeface="Arial" panose="020B0604020202020204" pitchFamily="34" charset="0"/>
                <a:cs typeface="Arial" panose="020B0604020202020204" pitchFamily="34" charset="0"/>
              </a:rPr>
              <a:t>лісових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екосистем</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України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розроблення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підходів</a:t>
            </a:r>
            <a:r>
              <a:rPr lang="ru-RU" sz="2000" dirty="0" smtClean="0">
                <a:solidFill>
                  <a:schemeClr val="tx1"/>
                </a:solidFill>
                <a:latin typeface="Arial" panose="020B0604020202020204" pitchFamily="34" charset="0"/>
                <a:cs typeface="Arial" panose="020B0604020202020204" pitchFamily="34" charset="0"/>
              </a:rPr>
              <a:t> до </a:t>
            </a:r>
            <a:r>
              <a:rPr lang="ru-RU" sz="2000" dirty="0" err="1" smtClean="0">
                <a:solidFill>
                  <a:schemeClr val="tx1"/>
                </a:solidFill>
                <a:latin typeface="Arial" panose="020B0604020202020204" pitchFamily="34" charset="0"/>
                <a:cs typeface="Arial" panose="020B0604020202020204" pitchFamily="34" charset="0"/>
              </a:rPr>
              <a:t>їх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моніторингу</a:t>
            </a:r>
            <a:r>
              <a:rPr lang="ru-RU" sz="2000" dirty="0" smtClean="0">
                <a:solidFill>
                  <a:schemeClr val="tx1"/>
                </a:solidFill>
                <a:latin typeface="Arial" panose="020B0604020202020204" pitchFamily="34" charset="0"/>
                <a:cs typeface="Arial" panose="020B0604020202020204" pitchFamily="34" charset="0"/>
              </a:rPr>
              <a:t> та </a:t>
            </a:r>
            <a:r>
              <a:rPr lang="ru-RU" sz="2000" dirty="0" err="1" smtClean="0">
                <a:solidFill>
                  <a:schemeClr val="tx1"/>
                </a:solidFill>
                <a:latin typeface="Arial" panose="020B0604020202020204" pitchFamily="34" charset="0"/>
                <a:cs typeface="Arial" panose="020B0604020202020204" pitchFamily="34" charset="0"/>
              </a:rPr>
              <a:t>управління</a:t>
            </a:r>
            <a:r>
              <a:rPr lang="ru-RU" sz="2000" dirty="0" smtClean="0">
                <a:solidFill>
                  <a:schemeClr val="tx1"/>
                </a:solidFill>
                <a:latin typeface="Arial" panose="020B0604020202020204" pitchFamily="34" charset="0"/>
                <a:cs typeface="Arial" panose="020B0604020202020204" pitchFamily="34" charset="0"/>
              </a:rPr>
              <a:t>.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t>
            </a:r>
            <a:r>
              <a:rPr lang="ru-RU" sz="2000" dirty="0" smtClean="0">
                <a:solidFill>
                  <a:schemeClr val="tx1"/>
                </a:solidFill>
                <a:latin typeface="Arial" panose="020B0604020202020204" pitchFamily="34" charset="0"/>
                <a:cs typeface="Arial" panose="020B0604020202020204" pitchFamily="34" charset="0"/>
              </a:rPr>
              <a:t>2. </a:t>
            </a:r>
            <a:r>
              <a:rPr lang="ru-RU" sz="2000" dirty="0" err="1" smtClean="0">
                <a:solidFill>
                  <a:schemeClr val="tx1"/>
                </a:solidFill>
                <a:latin typeface="Arial" panose="020B0604020202020204" pitchFamily="34" charset="0"/>
                <a:cs typeface="Arial" panose="020B0604020202020204" pitchFamily="34" charset="0"/>
              </a:rPr>
              <a:t>Підготовка</a:t>
            </a: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до </a:t>
            </a:r>
            <a:r>
              <a:rPr lang="ru-RU" sz="2000" dirty="0" err="1">
                <a:solidFill>
                  <a:schemeClr val="tx1"/>
                </a:solidFill>
                <a:latin typeface="Arial" panose="020B0604020202020204" pitchFamily="34" charset="0"/>
                <a:cs typeface="Arial" panose="020B0604020202020204" pitchFamily="34" charset="0"/>
              </a:rPr>
              <a:t>подання</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до</a:t>
            </a:r>
            <a:r>
              <a:rPr lang="ru-RU" sz="2000" dirty="0" smtClean="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Міністерства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освіти</a:t>
            </a:r>
            <a:r>
              <a:rPr lang="ru-RU" sz="2000" dirty="0">
                <a:solidFill>
                  <a:schemeClr val="tx1"/>
                </a:solidFill>
                <a:latin typeface="Arial" panose="020B0604020202020204" pitchFamily="34" charset="0"/>
                <a:cs typeface="Arial" panose="020B0604020202020204" pitchFamily="34" charset="0"/>
              </a:rPr>
              <a:t> та науки </a:t>
            </a:r>
            <a:r>
              <a:rPr lang="ru-RU" sz="2000" dirty="0" err="1" smtClean="0">
                <a:solidFill>
                  <a:schemeClr val="tx1"/>
                </a:solidFill>
                <a:latin typeface="Arial" panose="020B0604020202020204" pitchFamily="34" charset="0"/>
                <a:cs typeface="Arial" panose="020B0604020202020204" pitchFamily="34" charset="0"/>
              </a:rPr>
              <a:t>України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проєкта</a:t>
            </a:r>
            <a:r>
              <a:rPr lang="ru-RU" sz="2000" dirty="0" smtClean="0">
                <a:solidFill>
                  <a:schemeClr val="tx1"/>
                </a:solidFill>
                <a:latin typeface="Arial" panose="020B0604020202020204" pitchFamily="34" charset="0"/>
                <a:cs typeface="Arial" panose="020B0604020202020204" pitchFamily="34" charset="0"/>
              </a:rPr>
              <a:t> прикладного </a:t>
            </a:r>
            <a:r>
              <a:rPr lang="ru-RU" sz="2000" dirty="0" err="1" smtClean="0">
                <a:solidFill>
                  <a:schemeClr val="tx1"/>
                </a:solidFill>
                <a:latin typeface="Arial" panose="020B0604020202020204" pitchFamily="34" charset="0"/>
                <a:cs typeface="Arial" panose="020B0604020202020204" pitchFamily="34" charset="0"/>
              </a:rPr>
              <a:t>наукового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дослідження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Формування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стійких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агроландшафтів</a:t>
            </a:r>
            <a:r>
              <a:rPr lang="ru-RU" sz="2000" dirty="0" smtClean="0">
                <a:solidFill>
                  <a:schemeClr val="tx1"/>
                </a:solidFill>
                <a:latin typeface="Arial" panose="020B0604020202020204" pitchFamily="34" charset="0"/>
                <a:cs typeface="Arial" panose="020B0604020202020204" pitchFamily="34" charset="0"/>
              </a:rPr>
              <a:t> у </a:t>
            </a:r>
            <a:r>
              <a:rPr lang="ru-RU" sz="2000" dirty="0" err="1" smtClean="0">
                <a:solidFill>
                  <a:schemeClr val="tx1"/>
                </a:solidFill>
                <a:latin typeface="Arial" panose="020B0604020202020204" pitchFamily="34" charset="0"/>
                <a:cs typeface="Arial" panose="020B0604020202020204" pitchFamily="34" charset="0"/>
              </a:rPr>
              <a:t>післявоєнний</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період</a:t>
            </a:r>
            <a:r>
              <a:rPr lang="ru-RU" sz="2000" dirty="0" smtClean="0">
                <a:solidFill>
                  <a:schemeClr val="tx1"/>
                </a:solidFill>
                <a:latin typeface="Arial" panose="020B0604020202020204" pitchFamily="34" charset="0"/>
                <a:cs typeface="Arial" panose="020B0604020202020204" pitchFamily="34" charset="0"/>
              </a:rPr>
              <a:t> шляхом </a:t>
            </a:r>
            <a:r>
              <a:rPr lang="ru-RU" sz="2000" dirty="0" err="1" smtClean="0">
                <a:solidFill>
                  <a:schemeClr val="tx1"/>
                </a:solidFill>
                <a:latin typeface="Arial" panose="020B0604020202020204" pitchFamily="34" charset="0"/>
                <a:cs typeface="Arial" panose="020B0604020202020204" pitchFamily="34" charset="0"/>
              </a:rPr>
              <a:t>впровадження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інноваційних</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агролісівничих</a:t>
            </a:r>
            <a:r>
              <a:rPr lang="ru-RU" sz="2000" dirty="0" smtClean="0">
                <a:solidFill>
                  <a:schemeClr val="tx1"/>
                </a:solidFill>
                <a:latin typeface="Arial" panose="020B0604020202020204" pitchFamily="34" charset="0"/>
                <a:cs typeface="Arial" panose="020B0604020202020204" pitchFamily="34" charset="0"/>
              </a:rPr>
              <a:t> моделей».</a:t>
            </a: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3. </a:t>
            </a:r>
            <a:r>
              <a:rPr lang="ru-RU" sz="2000" dirty="0" err="1" smtClean="0">
                <a:solidFill>
                  <a:schemeClr val="tx1"/>
                </a:solidFill>
                <a:latin typeface="Arial" panose="020B0604020202020204" pitchFamily="34" charset="0"/>
                <a:cs typeface="Arial" panose="020B0604020202020204" pitchFamily="34" charset="0"/>
              </a:rPr>
              <a:t>Ведуться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перемовини</a:t>
            </a:r>
            <a:r>
              <a:rPr lang="ru-RU" sz="2000" dirty="0" smtClean="0">
                <a:solidFill>
                  <a:schemeClr val="tx1"/>
                </a:solidFill>
                <a:latin typeface="Arial" panose="020B0604020202020204" pitchFamily="34" charset="0"/>
                <a:cs typeface="Arial" panose="020B0604020202020204" pitchFamily="34" charset="0"/>
              </a:rPr>
              <a:t> з </a:t>
            </a:r>
            <a:r>
              <a:rPr lang="ru-RU" sz="2000" dirty="0" err="1" smtClean="0">
                <a:solidFill>
                  <a:schemeClr val="tx1"/>
                </a:solidFill>
                <a:latin typeface="Arial" panose="020B0604020202020204" pitchFamily="34" charset="0"/>
                <a:cs typeface="Arial" panose="020B0604020202020204" pitchFamily="34" charset="0"/>
              </a:rPr>
              <a:t>Інститутом</a:t>
            </a:r>
            <a:r>
              <a:rPr lang="ru-RU" sz="2000" dirty="0" smtClean="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водних</a:t>
            </a:r>
            <a:r>
              <a:rPr lang="ru-RU" sz="2000" dirty="0">
                <a:solidFill>
                  <a:schemeClr val="tx1"/>
                </a:solidFill>
                <a:latin typeface="Arial" panose="020B0604020202020204" pitchFamily="34" charset="0"/>
                <a:cs typeface="Arial" panose="020B0604020202020204" pitchFamily="34" charset="0"/>
              </a:rPr>
              <a:t> проблем і </a:t>
            </a:r>
            <a:r>
              <a:rPr lang="ru-RU" sz="2000" dirty="0" err="1" smtClean="0">
                <a:solidFill>
                  <a:schemeClr val="tx1"/>
                </a:solidFill>
                <a:latin typeface="Arial" panose="020B0604020202020204" pitchFamily="34" charset="0"/>
                <a:cs typeface="Arial" panose="020B0604020202020204" pitchFamily="34" charset="0"/>
              </a:rPr>
              <a:t>меліорації</a:t>
            </a:r>
            <a:r>
              <a:rPr lang="ru-RU" sz="2000" dirty="0" smtClean="0">
                <a:solidFill>
                  <a:schemeClr val="tx1"/>
                </a:solidFill>
                <a:latin typeface="Arial" panose="020B0604020202020204" pitchFamily="34" charset="0"/>
                <a:cs typeface="Arial" panose="020B0604020202020204" pitchFamily="34" charset="0"/>
              </a:rPr>
              <a:t> НААН України на </a:t>
            </a:r>
            <a:r>
              <a:rPr lang="ru-RU" sz="2000" dirty="0" err="1" smtClean="0">
                <a:solidFill>
                  <a:schemeClr val="tx1"/>
                </a:solidFill>
                <a:latin typeface="Arial" panose="020B0604020202020204" pitchFamily="34" charset="0"/>
                <a:cs typeface="Arial" panose="020B0604020202020204" pitchFamily="34" charset="0"/>
              </a:rPr>
              <a:t>здобуття</a:t>
            </a:r>
            <a:r>
              <a:rPr lang="ru-RU" sz="2000" dirty="0" smtClean="0">
                <a:solidFill>
                  <a:schemeClr val="tx1"/>
                </a:solidFill>
                <a:latin typeface="Arial" panose="020B0604020202020204" pitchFamily="34" charset="0"/>
                <a:cs typeface="Arial" panose="020B0604020202020204" pitchFamily="34" charset="0"/>
              </a:rPr>
              <a:t> гранта.</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4. </a:t>
            </a:r>
            <a:r>
              <a:rPr lang="ru-RU" sz="2000" dirty="0" err="1" smtClean="0">
                <a:solidFill>
                  <a:schemeClr val="tx1"/>
                </a:solidFill>
                <a:latin typeface="Arial" panose="020B0604020202020204" pitchFamily="34" charset="0"/>
                <a:cs typeface="Arial" panose="020B0604020202020204" pitchFamily="34" charset="0"/>
              </a:rPr>
              <a:t>Виконання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госпрозрахункової</a:t>
            </a:r>
            <a:r>
              <a:rPr lang="ru-RU" sz="2000" dirty="0" smtClean="0">
                <a:solidFill>
                  <a:schemeClr val="tx1"/>
                </a:solidFill>
                <a:latin typeface="Arial" panose="020B0604020202020204" pitchFamily="34" charset="0"/>
                <a:cs typeface="Arial" panose="020B0604020202020204" pitchFamily="34" charset="0"/>
              </a:rPr>
              <a:t> тематики на суму 35 тис. грн.</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8</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2895600" y="424934"/>
            <a:ext cx="3849719" cy="523220"/>
          </a:xfrm>
          <a:prstGeom prst="rect">
            <a:avLst/>
          </a:prstGeom>
        </p:spPr>
        <p:txBody>
          <a:bodyPr wrap="square">
            <a:spAutoFit/>
          </a:bodyPr>
          <a:lstStyle/>
          <a:p>
            <a:r>
              <a:rPr lang="uk-UA" sz="2800" b="1" dirty="0" smtClean="0">
                <a:solidFill>
                  <a:srgbClr val="FF0000"/>
                </a:solidFill>
                <a:latin typeface="Arial" panose="020B0604020202020204" pitchFamily="34" charset="0"/>
                <a:cs typeface="Arial" panose="020B0604020202020204" pitchFamily="34" charset="0"/>
              </a:rPr>
              <a:t>5. </a:t>
            </a:r>
            <a:r>
              <a:rPr lang="uk-UA" sz="2800" b="1" dirty="0">
                <a:solidFill>
                  <a:srgbClr val="FF0000"/>
                </a:solidFill>
                <a:latin typeface="Arial" panose="020B0604020202020204" pitchFamily="34" charset="0"/>
                <a:cs typeface="Arial" panose="020B0604020202020204" pitchFamily="34" charset="0"/>
              </a:rPr>
              <a:t>Здобуття грантів</a:t>
            </a:r>
          </a:p>
        </p:txBody>
      </p:sp>
    </p:spTree>
    <p:extLst>
      <p:ext uri="{BB962C8B-B14F-4D97-AF65-F5344CB8AC3E}">
        <p14:creationId xmlns="" xmlns:p14="http://schemas.microsoft.com/office/powerpoint/2010/main" val="108841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1987"/>
            <a:ext cx="7772400" cy="1600200"/>
          </a:xfrm>
        </p:spPr>
        <p:txBody>
          <a:bodyPr>
            <a:noAutofit/>
          </a:bodyPr>
          <a:lstStyle/>
          <a:p>
            <a:r>
              <a:rPr lang="ru-RU" sz="2000" dirty="0" smtClean="0">
                <a:solidFill>
                  <a:schemeClr val="tx1"/>
                </a:solidFill>
                <a:latin typeface="Arial" panose="020B0604020202020204" pitchFamily="34" charset="0"/>
                <a:cs typeface="Arial" panose="020B0604020202020204" pitchFamily="34" charset="0"/>
              </a:rPr>
              <a:t>	1. </a:t>
            </a:r>
            <a:r>
              <a:rPr lang="ru-RU" sz="2000" dirty="0" err="1" smtClean="0">
                <a:solidFill>
                  <a:schemeClr val="tx1"/>
                </a:solidFill>
                <a:latin typeface="Arial" panose="020B0604020202020204" pitchFamily="34" charset="0"/>
                <a:cs typeface="Arial" panose="020B0604020202020204" pitchFamily="34" charset="0"/>
              </a:rPr>
              <a:t>Оснащення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магістерського</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класу</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2. </a:t>
            </a:r>
            <a:r>
              <a:rPr lang="ru-RU" sz="2000" dirty="0" err="1" smtClean="0">
                <a:solidFill>
                  <a:schemeClr val="tx1"/>
                </a:solidFill>
                <a:latin typeface="Arial" panose="020B0604020202020204" pitchFamily="34" charset="0"/>
                <a:cs typeface="Arial" panose="020B0604020202020204" pitchFamily="34" charset="0"/>
              </a:rPr>
              <a:t>Оснащення</a:t>
            </a:r>
            <a:r>
              <a:rPr lang="ru-RU" sz="2000" dirty="0" smtClean="0">
                <a:solidFill>
                  <a:schemeClr val="tx1"/>
                </a:solidFill>
                <a:latin typeface="Arial" panose="020B0604020202020204" pitchFamily="34" charset="0"/>
                <a:cs typeface="Arial" panose="020B0604020202020204" pitchFamily="34" charset="0"/>
              </a:rPr>
              <a:t> кабінету з </a:t>
            </a:r>
            <a:r>
              <a:rPr lang="ru-RU" sz="2000" dirty="0" err="1" smtClean="0">
                <a:solidFill>
                  <a:schemeClr val="tx1"/>
                </a:solidFill>
                <a:latin typeface="Arial" panose="020B0604020202020204" pitchFamily="34" charset="0"/>
                <a:cs typeface="Arial" panose="020B0604020202020204" pitchFamily="34" charset="0"/>
              </a:rPr>
              <a:t>охорони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праці</a:t>
            </a:r>
            <a:r>
              <a:rPr lang="ru-RU" sz="2000" dirty="0" smtClean="0">
                <a:solidFill>
                  <a:schemeClr val="tx1"/>
                </a:solidFill>
                <a:latin typeface="Arial" panose="020B0604020202020204" pitchFamily="34" charset="0"/>
                <a:cs typeface="Arial" panose="020B0604020202020204" pitchFamily="34" charset="0"/>
              </a:rPr>
              <a:t> та </a:t>
            </a:r>
            <a:r>
              <a:rPr lang="ru-RU" sz="2000" dirty="0" err="1" smtClean="0">
                <a:solidFill>
                  <a:schemeClr val="tx1"/>
                </a:solidFill>
                <a:latin typeface="Arial" panose="020B0604020202020204" pitchFamily="34" charset="0"/>
                <a:cs typeface="Arial" panose="020B0604020202020204" pitchFamily="34" charset="0"/>
              </a:rPr>
              <a:t>техніки</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безпеки</a:t>
            </a:r>
            <a:r>
              <a:rPr lang="ru-RU" sz="2000" dirty="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університету</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3. </a:t>
            </a:r>
            <a:r>
              <a:rPr lang="ru-RU" sz="2000" dirty="0">
                <a:solidFill>
                  <a:schemeClr val="tx1"/>
                </a:solidFill>
                <a:latin typeface="Arial" panose="020B0604020202020204" pitchFamily="34" charset="0"/>
                <a:cs typeface="Arial" panose="020B0604020202020204" pitchFamily="34" charset="0"/>
              </a:rPr>
              <a:t>Ремонт та </a:t>
            </a:r>
            <a:r>
              <a:rPr lang="ru-RU" sz="2000" dirty="0" smtClean="0">
                <a:solidFill>
                  <a:schemeClr val="tx1"/>
                </a:solidFill>
                <a:latin typeface="Arial" panose="020B0604020202020204" pitchFamily="34" charset="0"/>
                <a:cs typeface="Arial" panose="020B0604020202020204" pitchFamily="34" charset="0"/>
              </a:rPr>
              <a:t>оснащення кабінету практичного навчання </a:t>
            </a:r>
            <a:r>
              <a:rPr lang="ru-RU" sz="2000" dirty="0" err="1" smtClean="0">
                <a:solidFill>
                  <a:schemeClr val="tx1"/>
                </a:solidFill>
                <a:latin typeface="Arial" panose="020B0604020202020204" pitchFamily="34" charset="0"/>
                <a:cs typeface="Arial" panose="020B0604020202020204" pitchFamily="34" charset="0"/>
              </a:rPr>
              <a:t>робочої</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спеціальності</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Лісоруб</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4. </a:t>
            </a:r>
            <a:r>
              <a:rPr lang="ru-RU" sz="2000" dirty="0" err="1" smtClean="0">
                <a:solidFill>
                  <a:schemeClr val="tx1"/>
                </a:solidFill>
                <a:latin typeface="Arial" panose="020B0604020202020204" pitchFamily="34" charset="0"/>
                <a:cs typeface="Arial" panose="020B0604020202020204" pitchFamily="34" charset="0"/>
              </a:rPr>
              <a:t>Оновлення</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стендів</a:t>
            </a:r>
            <a:r>
              <a:rPr lang="ru-RU" sz="2000" dirty="0" smtClean="0">
                <a:solidFill>
                  <a:schemeClr val="tx1"/>
                </a:solidFill>
                <a:latin typeface="Arial" panose="020B0604020202020204" pitchFamily="34" charset="0"/>
                <a:cs typeface="Arial" panose="020B0604020202020204" pitchFamily="34" charset="0"/>
              </a:rPr>
              <a:t> </a:t>
            </a:r>
            <a:r>
              <a:rPr lang="ru-RU" sz="2000" dirty="0" err="1" smtClean="0">
                <a:solidFill>
                  <a:schemeClr val="tx1"/>
                </a:solidFill>
                <a:latin typeface="Arial" panose="020B0604020202020204" pitchFamily="34" charset="0"/>
                <a:cs typeface="Arial" panose="020B0604020202020204" pitchFamily="34" charset="0"/>
              </a:rPr>
              <a:t>аудиторій</a:t>
            </a:r>
            <a:r>
              <a:rPr lang="ru-RU" sz="2000" dirty="0" smtClean="0">
                <a:solidFill>
                  <a:schemeClr val="tx1"/>
                </a:solidFill>
                <a:latin typeface="Arial" panose="020B0604020202020204" pitchFamily="34" charset="0"/>
                <a:cs typeface="Arial" panose="020B0604020202020204" pitchFamily="34" charset="0"/>
              </a:rPr>
              <a:t>.</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
            </a:r>
            <a:br>
              <a:rPr lang="ru-RU" sz="2000" dirty="0" smtClean="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 </a:t>
            </a:r>
            <a:r>
              <a:rPr lang="ru-RU" sz="2400" dirty="0" smtClean="0">
                <a:solidFill>
                  <a:schemeClr val="tx1"/>
                </a:solidFill>
                <a:latin typeface="Arial" panose="020B0604020202020204" pitchFamily="34" charset="0"/>
                <a:cs typeface="Arial" panose="020B0604020202020204" pitchFamily="34" charset="0"/>
              </a:rPr>
              <a:t/>
            </a:r>
            <a:br>
              <a:rPr lang="ru-RU" sz="2400" dirty="0" smtClean="0">
                <a:solidFill>
                  <a:schemeClr val="tx1"/>
                </a:solidFill>
                <a:latin typeface="Arial" panose="020B0604020202020204" pitchFamily="34" charset="0"/>
                <a:cs typeface="Arial" panose="020B0604020202020204" pitchFamily="34" charset="0"/>
              </a:rPr>
            </a:br>
            <a:endParaRPr lang="uk-UA" sz="2400" dirty="0">
              <a:solidFill>
                <a:schemeClr val="tx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11"/>
          </p:nvPr>
        </p:nvSpPr>
        <p:spPr/>
        <p:txBody>
          <a:bodyPr/>
          <a:lstStyle/>
          <a:p>
            <a:endParaRPr lang="en-US"/>
          </a:p>
        </p:txBody>
      </p:sp>
      <p:sp>
        <p:nvSpPr>
          <p:cNvPr id="5" name="Місце для номера слайда 4"/>
          <p:cNvSpPr>
            <a:spLocks noGrp="1"/>
          </p:cNvSpPr>
          <p:nvPr>
            <p:ph type="sldNum" sz="quarter" idx="12"/>
          </p:nvPr>
        </p:nvSpPr>
        <p:spPr>
          <a:xfrm>
            <a:off x="8631362" y="6492875"/>
            <a:ext cx="512638" cy="365125"/>
          </a:xfrm>
        </p:spPr>
        <p:txBody>
          <a:bodyPr/>
          <a:lstStyle/>
          <a:p>
            <a:fld id="{A483448D-3A78-4528-A469-B745A65DA480}" type="slidenum">
              <a:rPr lang="en-US" sz="1600" b="1" smtClean="0">
                <a:solidFill>
                  <a:srgbClr val="FF0000"/>
                </a:solidFill>
                <a:latin typeface="Arial" panose="020B0604020202020204" pitchFamily="34" charset="0"/>
                <a:cs typeface="Arial" panose="020B0604020202020204" pitchFamily="34" charset="0"/>
              </a:rPr>
              <a:pPr/>
              <a:t>9</a:t>
            </a:fld>
            <a:endParaRPr lang="en-US" sz="1600" b="1" dirty="0">
              <a:solidFill>
                <a:srgbClr val="FF0000"/>
              </a:solidFill>
              <a:latin typeface="Arial" panose="020B0604020202020204" pitchFamily="34" charset="0"/>
              <a:cs typeface="Arial" panose="020B0604020202020204" pitchFamily="34" charset="0"/>
            </a:endParaRPr>
          </a:p>
        </p:txBody>
      </p:sp>
      <p:sp>
        <p:nvSpPr>
          <p:cNvPr id="6" name="Прямокутник 5"/>
          <p:cNvSpPr/>
          <p:nvPr/>
        </p:nvSpPr>
        <p:spPr>
          <a:xfrm>
            <a:off x="609599" y="424934"/>
            <a:ext cx="7772401" cy="523220"/>
          </a:xfrm>
          <a:prstGeom prst="rect">
            <a:avLst/>
          </a:prstGeom>
        </p:spPr>
        <p:txBody>
          <a:bodyPr wrap="square">
            <a:spAutoFit/>
          </a:bodyPr>
          <a:lstStyle/>
          <a:p>
            <a:r>
              <a:rPr lang="uk-UA" sz="2800" b="1" dirty="0" smtClean="0">
                <a:solidFill>
                  <a:srgbClr val="FF0000"/>
                </a:solidFill>
                <a:latin typeface="Arial" panose="020B0604020202020204" pitchFamily="34" charset="0"/>
                <a:cs typeface="Arial" panose="020B0604020202020204" pitchFamily="34" charset="0"/>
              </a:rPr>
              <a:t>6. </a:t>
            </a:r>
            <a:r>
              <a:rPr lang="uk-UA" sz="2800" b="1" dirty="0">
                <a:solidFill>
                  <a:srgbClr val="FF0000"/>
                </a:solidFill>
                <a:latin typeface="Arial" panose="020B0604020202020204" pitchFamily="34" charset="0"/>
                <a:cs typeface="Arial" panose="020B0604020202020204" pitchFamily="34" charset="0"/>
              </a:rPr>
              <a:t>Оновлення матеріально-технічної бази</a:t>
            </a:r>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67200" y="3161012"/>
            <a:ext cx="3790013" cy="2221523"/>
          </a:xfrm>
          <a:prstGeom prst="rect">
            <a:avLst/>
          </a:prstGeom>
        </p:spPr>
      </p:pic>
      <p:pic>
        <p:nvPicPr>
          <p:cNvPr id="9" name="Рисунок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599" y="3161013"/>
            <a:ext cx="3505201" cy="2221523"/>
          </a:xfrm>
          <a:prstGeom prst="rect">
            <a:avLst/>
          </a:prstGeom>
        </p:spPr>
      </p:pic>
    </p:spTree>
    <p:extLst>
      <p:ext uri="{BB962C8B-B14F-4D97-AF65-F5344CB8AC3E}">
        <p14:creationId xmlns="" xmlns:p14="http://schemas.microsoft.com/office/powerpoint/2010/main" val="1266104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341</TotalTime>
  <Words>373</Words>
  <Application>Microsoft Office PowerPoint</Application>
  <PresentationFormat>Экран (4:3)</PresentationFormat>
  <Paragraphs>41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Грань</vt:lpstr>
      <vt:lpstr>Слайд 1</vt:lpstr>
      <vt:lpstr>Слайд 2</vt:lpstr>
      <vt:lpstr>Слайд 3</vt:lpstr>
      <vt:lpstr>3. Науково-інноваційна діяльність</vt:lpstr>
      <vt:lpstr>Слайд 5</vt:lpstr>
      <vt:lpstr>Слайд 6</vt:lpstr>
      <vt:lpstr>4. Публікації</vt:lpstr>
      <vt:lpstr> 1. Ідуть перемовини щодо участі в грантах з співробітниками Інституту лісових досліджень (Польща). 2. Проведення спільних наукових досліджень з Інститутом дендрології Польської академії наук (PAS), зокрема у співпраці з проф. О. Блінковою, щодо раннього виявлення та оцінювання ризиків поширення інвазійних чужорідних видів, що становлять загрозу для лісових екосистем України, розроблення підходів до їх моніторингу та управління.   2. Підготовка до подання до Міністерства освіти та науки України проєкта прикладного наукового дослідження «Формування стійких агроландшафтів у післявоєнний період шляхом впровадження інноваційних агролісівничих моделей».  3. Ведуться перемовини з Інститутом водних проблем і меліорації НААН України на здобуття гранта.  4. Виконання госпрозрахункової тематики на суму 35 тис. грн.         </vt:lpstr>
      <vt:lpstr> 1. Оснащення магістерського класу.  2. Оснащення кабінету з охорони праці та техніки безпеки університету.  3. Ремонт та оснащення кабінету практичного навчання робочої спеціальності «Лісоруб».  4. Оновлення стендів аудиторій.       </vt:lpstr>
      <vt:lpstr> 1. Підтримка лісових насаджень в НДЛГ Білоцерківського НАУ у належному санітарному стані:  - розчищення квартальних просік та доріг;  - заміна квартальних стовпів;  - відводи ділянок під рубки формування та оздоровлення лісів;  - прибирання захаращеності;  - оновлення наглядної агітації (банери, аншлаги тощо).  2. Отримання деревини для потреб університету з НДЛГ Білоцерківського НАУ.       </vt:lpstr>
      <vt:lpstr> Левандовська Світлана, Кімейчук Іван, Пенькова Світлана – опанування французької мови за програмаю FEFU та FLE в дистанційному режимі.  Пошук онлайн-курсів з англійської мови, спеціалізованих на лісовому господарстві.  Участь у тренінгах та семінарах викладачів кафедри щодо підвищення знання англійської мови.        </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лісового господарства</dc:title>
  <dc:creator>user</dc:creator>
  <cp:lastModifiedBy>User</cp:lastModifiedBy>
  <cp:revision>97</cp:revision>
  <dcterms:created xsi:type="dcterms:W3CDTF">2024-02-13T10:23:12Z</dcterms:created>
  <dcterms:modified xsi:type="dcterms:W3CDTF">2026-02-10T10:54:14Z</dcterms:modified>
</cp:coreProperties>
</file>